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9" r:id="rId4"/>
    <p:sldId id="276" r:id="rId5"/>
    <p:sldId id="258" r:id="rId6"/>
    <p:sldId id="271" r:id="rId7"/>
    <p:sldId id="274" r:id="rId8"/>
    <p:sldId id="275" r:id="rId9"/>
    <p:sldId id="272" r:id="rId10"/>
    <p:sldId id="270" r:id="rId11"/>
  </p:sldIdLst>
  <p:sldSz cx="18288000" cy="10287000"/>
  <p:notesSz cx="6858000" cy="9144000"/>
  <p:embeddedFontLst>
    <p:embeddedFont>
      <p:font typeface="Cascadia Code" panose="020B0609020000020004" pitchFamily="49" charset="0"/>
      <p:regular r:id="rId13"/>
      <p:bold r:id="rId14"/>
      <p:italic r:id="rId15"/>
      <p:boldItalic r:id="rId16"/>
    </p:embeddedFont>
    <p:embeddedFont>
      <p:font typeface="Londrina Solid" panose="020B0604020202020204" charset="0"/>
      <p:regular r:id="rId17"/>
    </p:embeddedFont>
    <p:embeddedFont>
      <p:font typeface="Palatino Linotype" panose="02040502050505030304" pitchFamily="18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65" y="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433565A0-52FD-ACC1-DF23-03A221733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>
            <a:extLst>
              <a:ext uri="{FF2B5EF4-FFF2-40B4-BE49-F238E27FC236}">
                <a16:creationId xmlns:a16="http://schemas.microsoft.com/office/drawing/2014/main" id="{B8476DDA-12DC-0252-3966-5D9E22A5E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4:notes">
            <a:extLst>
              <a:ext uri="{FF2B5EF4-FFF2-40B4-BE49-F238E27FC236}">
                <a16:creationId xmlns:a16="http://schemas.microsoft.com/office/drawing/2014/main" id="{546A14D0-2D63-5D87-89D7-EFF327E9F8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67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B328310C-D9BC-A938-85D1-77CEB4BB2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>
            <a:extLst>
              <a:ext uri="{FF2B5EF4-FFF2-40B4-BE49-F238E27FC236}">
                <a16:creationId xmlns:a16="http://schemas.microsoft.com/office/drawing/2014/main" id="{305EE9B9-B2BB-3A0A-48CD-B30B082ED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:notes">
            <a:extLst>
              <a:ext uri="{FF2B5EF4-FFF2-40B4-BE49-F238E27FC236}">
                <a16:creationId xmlns:a16="http://schemas.microsoft.com/office/drawing/2014/main" id="{BE153F84-3808-332C-A79C-60A505A40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45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07DEB749-7598-C8F2-A6FE-6607B023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>
            <a:extLst>
              <a:ext uri="{FF2B5EF4-FFF2-40B4-BE49-F238E27FC236}">
                <a16:creationId xmlns:a16="http://schemas.microsoft.com/office/drawing/2014/main" id="{B39B4A31-FE41-5649-FD8F-6643627BE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:notes">
            <a:extLst>
              <a:ext uri="{FF2B5EF4-FFF2-40B4-BE49-F238E27FC236}">
                <a16:creationId xmlns:a16="http://schemas.microsoft.com/office/drawing/2014/main" id="{7235C43D-EE96-8C18-D8AD-2EED5BC9A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85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305AB8A1-2816-42D2-FD72-03D4E9B3D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>
            <a:extLst>
              <a:ext uri="{FF2B5EF4-FFF2-40B4-BE49-F238E27FC236}">
                <a16:creationId xmlns:a16="http://schemas.microsoft.com/office/drawing/2014/main" id="{B42F2BD3-D1C4-C1EE-53FB-EEA96FA9A4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:notes">
            <a:extLst>
              <a:ext uri="{FF2B5EF4-FFF2-40B4-BE49-F238E27FC236}">
                <a16:creationId xmlns:a16="http://schemas.microsoft.com/office/drawing/2014/main" id="{1C83C17F-5191-88B4-1D9E-E756B810D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87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CAE8CF1-7287-FC80-C17E-7C252EFE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>
            <a:extLst>
              <a:ext uri="{FF2B5EF4-FFF2-40B4-BE49-F238E27FC236}">
                <a16:creationId xmlns:a16="http://schemas.microsoft.com/office/drawing/2014/main" id="{19467877-466F-1CDB-61D4-D328B0865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>
            <a:extLst>
              <a:ext uri="{FF2B5EF4-FFF2-40B4-BE49-F238E27FC236}">
                <a16:creationId xmlns:a16="http://schemas.microsoft.com/office/drawing/2014/main" id="{A239B5A3-E6D9-7530-D422-83F1F616A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85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3">
  <p:cSld name="TITLE_1_3_1_3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l="5084" t="6402" r="13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1"/>
          <p:cNvGrpSpPr/>
          <p:nvPr/>
        </p:nvGrpSpPr>
        <p:grpSpPr>
          <a:xfrm>
            <a:off x="629304" y="3424634"/>
            <a:ext cx="17029247" cy="5588062"/>
            <a:chOff x="0" y="-19050"/>
            <a:chExt cx="4636332" cy="1521389"/>
          </a:xfrm>
        </p:grpSpPr>
        <p:sp>
          <p:nvSpPr>
            <p:cNvPr id="88" name="Google Shape;88;p11"/>
            <p:cNvSpPr/>
            <p:nvPr/>
          </p:nvSpPr>
          <p:spPr>
            <a:xfrm>
              <a:off x="0" y="0"/>
              <a:ext cx="4636332" cy="1502339"/>
            </a:xfrm>
            <a:custGeom>
              <a:avLst/>
              <a:gdLst/>
              <a:ahLst/>
              <a:cxnLst/>
              <a:rect l="l" t="t" r="r" b="b"/>
              <a:pathLst>
                <a:path w="4636332" h="1502339" extrusionOk="0">
                  <a:moveTo>
                    <a:pt x="27277" y="0"/>
                  </a:moveTo>
                  <a:lnTo>
                    <a:pt x="4609054" y="0"/>
                  </a:lnTo>
                  <a:cubicBezTo>
                    <a:pt x="4624119" y="0"/>
                    <a:pt x="4636332" y="12212"/>
                    <a:pt x="4636332" y="27277"/>
                  </a:cubicBezTo>
                  <a:lnTo>
                    <a:pt x="4636332" y="1475062"/>
                  </a:lnTo>
                  <a:cubicBezTo>
                    <a:pt x="4636332" y="1490127"/>
                    <a:pt x="4624119" y="1502339"/>
                    <a:pt x="4609054" y="1502339"/>
                  </a:cubicBezTo>
                  <a:lnTo>
                    <a:pt x="27277" y="1502339"/>
                  </a:lnTo>
                  <a:cubicBezTo>
                    <a:pt x="20043" y="1502339"/>
                    <a:pt x="13105" y="1499466"/>
                    <a:pt x="7989" y="1494350"/>
                  </a:cubicBezTo>
                  <a:cubicBezTo>
                    <a:pt x="2874" y="1489235"/>
                    <a:pt x="0" y="1482297"/>
                    <a:pt x="0" y="1475062"/>
                  </a:cubicBezTo>
                  <a:lnTo>
                    <a:pt x="0" y="27277"/>
                  </a:lnTo>
                  <a:cubicBezTo>
                    <a:pt x="0" y="12212"/>
                    <a:pt x="12212" y="0"/>
                    <a:pt x="27277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0" y="-19050"/>
              <a:ext cx="4636200" cy="15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4">
  <p:cSld name="TITLE_1_3_1_4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l="7475"/>
          <a:stretch/>
        </p:blipFill>
        <p:spPr>
          <a:xfrm>
            <a:off x="0" y="354475"/>
            <a:ext cx="9252302" cy="928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2"/>
          <p:cNvGrpSpPr/>
          <p:nvPr/>
        </p:nvGrpSpPr>
        <p:grpSpPr>
          <a:xfrm>
            <a:off x="10044550" y="-72325"/>
            <a:ext cx="8319992" cy="10405404"/>
            <a:chOff x="0" y="-19050"/>
            <a:chExt cx="2131200" cy="2740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0"/>
              <a:ext cx="2131108" cy="2721427"/>
            </a:xfrm>
            <a:custGeom>
              <a:avLst/>
              <a:gdLst/>
              <a:ahLst/>
              <a:cxnLst/>
              <a:rect l="l" t="t" r="r" b="b"/>
              <a:pathLst>
                <a:path w="2131108" h="2721427" extrusionOk="0">
                  <a:moveTo>
                    <a:pt x="0" y="0"/>
                  </a:moveTo>
                  <a:lnTo>
                    <a:pt x="2131108" y="0"/>
                  </a:lnTo>
                  <a:lnTo>
                    <a:pt x="2131108" y="2721427"/>
                  </a:lnTo>
                  <a:lnTo>
                    <a:pt x="0" y="2721427"/>
                  </a:lnTo>
                  <a:close/>
                </a:path>
              </a:pathLst>
            </a:custGeom>
            <a:solidFill>
              <a:srgbClr val="A4C656"/>
            </a:solidFill>
            <a:ln>
              <a:noFill/>
            </a:ln>
          </p:spPr>
        </p:sp>
        <p:sp>
          <p:nvSpPr>
            <p:cNvPr id="94" name="Google Shape;94;p12"/>
            <p:cNvSpPr txBox="1"/>
            <p:nvPr/>
          </p:nvSpPr>
          <p:spPr>
            <a:xfrm>
              <a:off x="0" y="-19050"/>
              <a:ext cx="2131200" cy="27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2"/>
          <p:cNvGrpSpPr/>
          <p:nvPr/>
        </p:nvGrpSpPr>
        <p:grpSpPr>
          <a:xfrm>
            <a:off x="11511590" y="560854"/>
            <a:ext cx="5455006" cy="2062943"/>
            <a:chOff x="0" y="-19050"/>
            <a:chExt cx="1436700" cy="543323"/>
          </a:xfrm>
        </p:grpSpPr>
        <p:sp>
          <p:nvSpPr>
            <p:cNvPr id="96" name="Google Shape;96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2"/>
          <p:cNvGrpSpPr/>
          <p:nvPr/>
        </p:nvGrpSpPr>
        <p:grpSpPr>
          <a:xfrm>
            <a:off x="11511590" y="2904841"/>
            <a:ext cx="5455006" cy="2062943"/>
            <a:chOff x="0" y="-19050"/>
            <a:chExt cx="1436700" cy="543323"/>
          </a:xfrm>
        </p:grpSpPr>
        <p:sp>
          <p:nvSpPr>
            <p:cNvPr id="99" name="Google Shape;99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11511590" y="5247864"/>
            <a:ext cx="5455006" cy="2062943"/>
            <a:chOff x="0" y="-19050"/>
            <a:chExt cx="1436700" cy="543323"/>
          </a:xfrm>
        </p:grpSpPr>
        <p:sp>
          <p:nvSpPr>
            <p:cNvPr id="102" name="Google Shape;102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2"/>
          <p:cNvGrpSpPr/>
          <p:nvPr/>
        </p:nvGrpSpPr>
        <p:grpSpPr>
          <a:xfrm>
            <a:off x="11511590" y="7590887"/>
            <a:ext cx="5455006" cy="2062943"/>
            <a:chOff x="0" y="-19050"/>
            <a:chExt cx="1436700" cy="543323"/>
          </a:xfrm>
        </p:grpSpPr>
        <p:sp>
          <p:nvSpPr>
            <p:cNvPr id="105" name="Google Shape;105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1028700" y="2051051"/>
            <a:ext cx="8544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FUNDRAISING</a:t>
            </a:r>
            <a:endParaRPr sz="130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MILESTONES</a:t>
            </a:r>
            <a:endParaRPr sz="13000"/>
          </a:p>
        </p:txBody>
      </p:sp>
      <p:pic>
        <p:nvPicPr>
          <p:cNvPr id="108" name="Google Shape;1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288" y="5673947"/>
            <a:ext cx="3906824" cy="484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5">
  <p:cSld name="TITLE_1_3_1_5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4857" t="-5380" r="13635" b="5379"/>
          <a:stretch/>
        </p:blipFill>
        <p:spPr>
          <a:xfrm>
            <a:off x="-96975" y="-601175"/>
            <a:ext cx="18500552" cy="10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>
            <a:spLocks noGrp="1"/>
          </p:cNvSpPr>
          <p:nvPr>
            <p:ph type="pic" idx="2"/>
          </p:nvPr>
        </p:nvSpPr>
        <p:spPr>
          <a:xfrm>
            <a:off x="1028675" y="1028700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2" name="Google Shape;112;p13"/>
          <p:cNvSpPr>
            <a:spLocks noGrp="1"/>
          </p:cNvSpPr>
          <p:nvPr>
            <p:ph type="pic" idx="3"/>
          </p:nvPr>
        </p:nvSpPr>
        <p:spPr>
          <a:xfrm>
            <a:off x="1026750" y="5311675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3" name="Google Shape;113;p13"/>
          <p:cNvSpPr>
            <a:spLocks noGrp="1"/>
          </p:cNvSpPr>
          <p:nvPr>
            <p:ph type="pic" idx="4"/>
          </p:nvPr>
        </p:nvSpPr>
        <p:spPr>
          <a:xfrm>
            <a:off x="6521738" y="1028613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4" name="Google Shape;114;p13"/>
          <p:cNvSpPr>
            <a:spLocks noGrp="1"/>
          </p:cNvSpPr>
          <p:nvPr>
            <p:ph type="pic" idx="5"/>
          </p:nvPr>
        </p:nvSpPr>
        <p:spPr>
          <a:xfrm>
            <a:off x="6519813" y="5311588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5" name="Google Shape;115;p13"/>
          <p:cNvSpPr>
            <a:spLocks noGrp="1"/>
          </p:cNvSpPr>
          <p:nvPr>
            <p:ph type="pic" idx="6"/>
          </p:nvPr>
        </p:nvSpPr>
        <p:spPr>
          <a:xfrm>
            <a:off x="12016738" y="1028600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6" name="Google Shape;116;p13"/>
          <p:cNvSpPr>
            <a:spLocks noGrp="1"/>
          </p:cNvSpPr>
          <p:nvPr>
            <p:ph type="pic" idx="7"/>
          </p:nvPr>
        </p:nvSpPr>
        <p:spPr>
          <a:xfrm>
            <a:off x="12014813" y="5311575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6">
  <p:cSld name="TITLE_1_3_1_6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-680340"/>
            <a:ext cx="18288000" cy="5438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4"/>
          <p:cNvGrpSpPr/>
          <p:nvPr/>
        </p:nvGrpSpPr>
        <p:grpSpPr>
          <a:xfrm>
            <a:off x="0" y="2727515"/>
            <a:ext cx="18287998" cy="7605884"/>
            <a:chOff x="0" y="0"/>
            <a:chExt cx="24383997" cy="10141179"/>
          </a:xfrm>
        </p:grpSpPr>
        <p:grpSp>
          <p:nvGrpSpPr>
            <p:cNvPr id="120" name="Google Shape;120;p14"/>
            <p:cNvGrpSpPr/>
            <p:nvPr/>
          </p:nvGrpSpPr>
          <p:grpSpPr>
            <a:xfrm>
              <a:off x="0" y="6121047"/>
              <a:ext cx="24383997" cy="4020131"/>
              <a:chOff x="0" y="-19050"/>
              <a:chExt cx="4816592" cy="7941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0" y="0"/>
                <a:ext cx="4816592" cy="77492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74923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74923"/>
                    </a:lnTo>
                    <a:lnTo>
                      <a:pt x="0" y="774923"/>
                    </a:lnTo>
                    <a:close/>
                  </a:path>
                </a:pathLst>
              </a:custGeom>
              <a:solidFill>
                <a:srgbClr val="A4C656"/>
              </a:solidFill>
              <a:ln>
                <a:noFill/>
              </a:ln>
            </p:spPr>
          </p:sp>
          <p:sp>
            <p:nvSpPr>
              <p:cNvPr id="122" name="Google Shape;122;p14"/>
              <p:cNvSpPr txBox="1"/>
              <p:nvPr/>
            </p:nvSpPr>
            <p:spPr>
              <a:xfrm>
                <a:off x="0" y="-19050"/>
                <a:ext cx="4816500" cy="79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14"/>
            <p:cNvSpPr/>
            <p:nvPr/>
          </p:nvSpPr>
          <p:spPr>
            <a:xfrm>
              <a:off x="924566" y="0"/>
              <a:ext cx="4195534" cy="8707713"/>
            </a:xfrm>
            <a:custGeom>
              <a:avLst/>
              <a:gdLst/>
              <a:ahLst/>
              <a:cxnLst/>
              <a:rect l="l" t="t" r="r" b="b"/>
              <a:pathLst>
                <a:path w="4195534" h="8707713" extrusionOk="0">
                  <a:moveTo>
                    <a:pt x="0" y="0"/>
                  </a:moveTo>
                  <a:lnTo>
                    <a:pt x="4195534" y="0"/>
                  </a:lnTo>
                  <a:lnTo>
                    <a:pt x="4195534" y="8707713"/>
                  </a:lnTo>
                  <a:lnTo>
                    <a:pt x="0" y="870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24" name="Google Shape;124;p14"/>
          <p:cNvGrpSpPr/>
          <p:nvPr/>
        </p:nvGrpSpPr>
        <p:grpSpPr>
          <a:xfrm>
            <a:off x="4473743" y="3044123"/>
            <a:ext cx="9340575" cy="6493838"/>
            <a:chOff x="0" y="-19050"/>
            <a:chExt cx="2460053" cy="17103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2460053" cy="1691142"/>
            </a:xfrm>
            <a:custGeom>
              <a:avLst/>
              <a:gdLst/>
              <a:ahLst/>
              <a:cxnLst/>
              <a:rect l="l" t="t" r="r" b="b"/>
              <a:pathLst>
                <a:path w="2460053" h="1691142" extrusionOk="0">
                  <a:moveTo>
                    <a:pt x="49731" y="0"/>
                  </a:moveTo>
                  <a:lnTo>
                    <a:pt x="2410322" y="0"/>
                  </a:lnTo>
                  <a:cubicBezTo>
                    <a:pt x="2437788" y="0"/>
                    <a:pt x="2460053" y="22265"/>
                    <a:pt x="2460053" y="49731"/>
                  </a:cubicBezTo>
                  <a:lnTo>
                    <a:pt x="2460053" y="1641411"/>
                  </a:lnTo>
                  <a:cubicBezTo>
                    <a:pt x="2460053" y="1654600"/>
                    <a:pt x="2454814" y="1667250"/>
                    <a:pt x="2445487" y="1676576"/>
                  </a:cubicBezTo>
                  <a:cubicBezTo>
                    <a:pt x="2436161" y="1685902"/>
                    <a:pt x="2423511" y="1691142"/>
                    <a:pt x="2410322" y="1691142"/>
                  </a:cubicBezTo>
                  <a:lnTo>
                    <a:pt x="49731" y="1691142"/>
                  </a:lnTo>
                  <a:cubicBezTo>
                    <a:pt x="36542" y="1691142"/>
                    <a:pt x="23892" y="1685902"/>
                    <a:pt x="14566" y="1676576"/>
                  </a:cubicBezTo>
                  <a:cubicBezTo>
                    <a:pt x="5240" y="1667250"/>
                    <a:pt x="0" y="1654600"/>
                    <a:pt x="0" y="1641411"/>
                  </a:cubicBezTo>
                  <a:lnTo>
                    <a:pt x="0" y="49731"/>
                  </a:lnTo>
                  <a:cubicBezTo>
                    <a:pt x="0" y="36542"/>
                    <a:pt x="5240" y="23892"/>
                    <a:pt x="14566" y="14566"/>
                  </a:cubicBezTo>
                  <a:cubicBezTo>
                    <a:pt x="23892" y="5240"/>
                    <a:pt x="36542" y="0"/>
                    <a:pt x="49731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0" y="-19050"/>
              <a:ext cx="2460000" cy="17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/>
          <p:nvPr/>
        </p:nvSpPr>
        <p:spPr>
          <a:xfrm>
            <a:off x="13982050" y="2531673"/>
            <a:ext cx="3974220" cy="7005836"/>
          </a:xfrm>
          <a:custGeom>
            <a:avLst/>
            <a:gdLst/>
            <a:ahLst/>
            <a:cxnLst/>
            <a:rect l="l" t="t" r="r" b="b"/>
            <a:pathLst>
              <a:path w="3974220" h="7005836" extrusionOk="0">
                <a:moveTo>
                  <a:pt x="0" y="0"/>
                </a:moveTo>
                <a:lnTo>
                  <a:pt x="3974220" y="0"/>
                </a:lnTo>
                <a:lnTo>
                  <a:pt x="3974220" y="7005836"/>
                </a:lnTo>
                <a:lnTo>
                  <a:pt x="0" y="7005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6 1">
  <p:cSld name="TITLE_1_3_1_6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/>
          <p:cNvPicPr preferRelativeResize="0"/>
          <p:nvPr/>
        </p:nvPicPr>
        <p:blipFill rotWithShape="1">
          <a:blip r:embed="rId2">
            <a:alphaModFix/>
          </a:blip>
          <a:srcRect l="4738" r="12712" b="4543"/>
          <a:stretch/>
        </p:blipFill>
        <p:spPr>
          <a:xfrm>
            <a:off x="0" y="-514125"/>
            <a:ext cx="18288000" cy="108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5860" r="7446"/>
          <a:stretch/>
        </p:blipFill>
        <p:spPr>
          <a:xfrm>
            <a:off x="0" y="201425"/>
            <a:ext cx="18288000" cy="5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6081" t="-6380" r="4095" b="6379"/>
          <a:stretch/>
        </p:blipFill>
        <p:spPr>
          <a:xfrm>
            <a:off x="-63500" y="3429000"/>
            <a:ext cx="18415002" cy="80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l="4306" t="3744" r="13184"/>
          <a:stretch/>
        </p:blipFill>
        <p:spPr>
          <a:xfrm>
            <a:off x="0" y="0"/>
            <a:ext cx="18430474" cy="10477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4"/>
          <p:cNvGrpSpPr/>
          <p:nvPr/>
        </p:nvGrpSpPr>
        <p:grpSpPr>
          <a:xfrm>
            <a:off x="10192252" y="3027847"/>
            <a:ext cx="7351558" cy="6493838"/>
            <a:chOff x="0" y="-19050"/>
            <a:chExt cx="1936200" cy="1710300"/>
          </a:xfrm>
        </p:grpSpPr>
        <p:sp>
          <p:nvSpPr>
            <p:cNvPr id="19" name="Google Shape;19;p4"/>
            <p:cNvSpPr/>
            <p:nvPr/>
          </p:nvSpPr>
          <p:spPr>
            <a:xfrm>
              <a:off x="0" y="0"/>
              <a:ext cx="1936173" cy="1691142"/>
            </a:xfrm>
            <a:custGeom>
              <a:avLst/>
              <a:gdLst/>
              <a:ahLst/>
              <a:cxnLst/>
              <a:rect l="l" t="t" r="r" b="b"/>
              <a:pathLst>
                <a:path w="1936173" h="1691142" extrusionOk="0">
                  <a:moveTo>
                    <a:pt x="63187" y="0"/>
                  </a:moveTo>
                  <a:lnTo>
                    <a:pt x="1872986" y="0"/>
                  </a:lnTo>
                  <a:cubicBezTo>
                    <a:pt x="1907884" y="0"/>
                    <a:pt x="1936173" y="28290"/>
                    <a:pt x="1936173" y="63187"/>
                  </a:cubicBezTo>
                  <a:lnTo>
                    <a:pt x="1936173" y="1627955"/>
                  </a:lnTo>
                  <a:cubicBezTo>
                    <a:pt x="1936173" y="1644713"/>
                    <a:pt x="1929516" y="1660785"/>
                    <a:pt x="1917666" y="1672635"/>
                  </a:cubicBezTo>
                  <a:cubicBezTo>
                    <a:pt x="1905816" y="1684485"/>
                    <a:pt x="1889745" y="1691142"/>
                    <a:pt x="1872986" y="1691142"/>
                  </a:cubicBezTo>
                  <a:lnTo>
                    <a:pt x="63187" y="1691142"/>
                  </a:lnTo>
                  <a:cubicBezTo>
                    <a:pt x="46429" y="1691142"/>
                    <a:pt x="30357" y="1684485"/>
                    <a:pt x="18507" y="1672635"/>
                  </a:cubicBezTo>
                  <a:cubicBezTo>
                    <a:pt x="6657" y="1660785"/>
                    <a:pt x="0" y="1644713"/>
                    <a:pt x="0" y="1627955"/>
                  </a:cubicBezTo>
                  <a:lnTo>
                    <a:pt x="0" y="63187"/>
                  </a:lnTo>
                  <a:cubicBezTo>
                    <a:pt x="0" y="46429"/>
                    <a:pt x="6657" y="30357"/>
                    <a:pt x="18507" y="18507"/>
                  </a:cubicBezTo>
                  <a:cubicBezTo>
                    <a:pt x="30357" y="6657"/>
                    <a:pt x="46429" y="0"/>
                    <a:pt x="63187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 txBox="1"/>
            <p:nvPr/>
          </p:nvSpPr>
          <p:spPr>
            <a:xfrm>
              <a:off x="0" y="-19050"/>
              <a:ext cx="1936200" cy="17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l="6585" t="5123" r="15020" b="35851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5"/>
          <p:cNvGrpSpPr/>
          <p:nvPr/>
        </p:nvGrpSpPr>
        <p:grpSpPr>
          <a:xfrm>
            <a:off x="637676" y="3000301"/>
            <a:ext cx="9340575" cy="6493838"/>
            <a:chOff x="0" y="-19050"/>
            <a:chExt cx="2460053" cy="1710300"/>
          </a:xfrm>
        </p:grpSpPr>
        <p:sp>
          <p:nvSpPr>
            <p:cNvPr id="24" name="Google Shape;24;p5"/>
            <p:cNvSpPr/>
            <p:nvPr/>
          </p:nvSpPr>
          <p:spPr>
            <a:xfrm>
              <a:off x="0" y="0"/>
              <a:ext cx="2460053" cy="1691142"/>
            </a:xfrm>
            <a:custGeom>
              <a:avLst/>
              <a:gdLst/>
              <a:ahLst/>
              <a:cxnLst/>
              <a:rect l="l" t="t" r="r" b="b"/>
              <a:pathLst>
                <a:path w="2460053" h="1691142" extrusionOk="0">
                  <a:moveTo>
                    <a:pt x="49731" y="0"/>
                  </a:moveTo>
                  <a:lnTo>
                    <a:pt x="2410322" y="0"/>
                  </a:lnTo>
                  <a:cubicBezTo>
                    <a:pt x="2437788" y="0"/>
                    <a:pt x="2460053" y="22265"/>
                    <a:pt x="2460053" y="49731"/>
                  </a:cubicBezTo>
                  <a:lnTo>
                    <a:pt x="2460053" y="1641411"/>
                  </a:lnTo>
                  <a:cubicBezTo>
                    <a:pt x="2460053" y="1654600"/>
                    <a:pt x="2454814" y="1667250"/>
                    <a:pt x="2445487" y="1676576"/>
                  </a:cubicBezTo>
                  <a:cubicBezTo>
                    <a:pt x="2436161" y="1685902"/>
                    <a:pt x="2423511" y="1691142"/>
                    <a:pt x="2410322" y="1691142"/>
                  </a:cubicBezTo>
                  <a:lnTo>
                    <a:pt x="49731" y="1691142"/>
                  </a:lnTo>
                  <a:cubicBezTo>
                    <a:pt x="36542" y="1691142"/>
                    <a:pt x="23892" y="1685902"/>
                    <a:pt x="14566" y="1676576"/>
                  </a:cubicBezTo>
                  <a:cubicBezTo>
                    <a:pt x="5240" y="1667250"/>
                    <a:pt x="0" y="1654600"/>
                    <a:pt x="0" y="1641411"/>
                  </a:cubicBezTo>
                  <a:lnTo>
                    <a:pt x="0" y="49731"/>
                  </a:lnTo>
                  <a:cubicBezTo>
                    <a:pt x="0" y="36542"/>
                    <a:pt x="5240" y="23892"/>
                    <a:pt x="14566" y="14566"/>
                  </a:cubicBezTo>
                  <a:cubicBezTo>
                    <a:pt x="23892" y="5240"/>
                    <a:pt x="36542" y="0"/>
                    <a:pt x="49731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5"/>
            <p:cNvSpPr txBox="1"/>
            <p:nvPr/>
          </p:nvSpPr>
          <p:spPr>
            <a:xfrm>
              <a:off x="0" y="-19050"/>
              <a:ext cx="2460000" cy="17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l="4436" r="4463"/>
          <a:stretch/>
        </p:blipFill>
        <p:spPr>
          <a:xfrm>
            <a:off x="0" y="2923050"/>
            <a:ext cx="18288000" cy="59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780" y="-349025"/>
            <a:ext cx="11701939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">
  <p:cSld name="TITLE_1_3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t="2810" b="-2810"/>
          <a:stretch/>
        </p:blipFill>
        <p:spPr>
          <a:xfrm>
            <a:off x="50" y="10"/>
            <a:ext cx="18288000" cy="5438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7"/>
          <p:cNvGrpSpPr/>
          <p:nvPr/>
        </p:nvGrpSpPr>
        <p:grpSpPr>
          <a:xfrm>
            <a:off x="559206" y="1015455"/>
            <a:ext cx="4551724" cy="1772393"/>
            <a:chOff x="0" y="-19050"/>
            <a:chExt cx="1198800" cy="466800"/>
          </a:xfrm>
        </p:grpSpPr>
        <p:sp>
          <p:nvSpPr>
            <p:cNvPr id="32" name="Google Shape;32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7"/>
          <p:cNvGrpSpPr/>
          <p:nvPr/>
        </p:nvGrpSpPr>
        <p:grpSpPr>
          <a:xfrm>
            <a:off x="575747" y="3171786"/>
            <a:ext cx="4551724" cy="1772393"/>
            <a:chOff x="0" y="-19050"/>
            <a:chExt cx="1198800" cy="466800"/>
          </a:xfrm>
        </p:grpSpPr>
        <p:sp>
          <p:nvSpPr>
            <p:cNvPr id="35" name="Google Shape;35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7"/>
          <p:cNvGrpSpPr/>
          <p:nvPr/>
        </p:nvGrpSpPr>
        <p:grpSpPr>
          <a:xfrm>
            <a:off x="559206" y="5328914"/>
            <a:ext cx="4551724" cy="1772393"/>
            <a:chOff x="0" y="-19050"/>
            <a:chExt cx="1198800" cy="466800"/>
          </a:xfrm>
        </p:grpSpPr>
        <p:sp>
          <p:nvSpPr>
            <p:cNvPr id="38" name="Google Shape;38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7"/>
          <p:cNvGrpSpPr/>
          <p:nvPr/>
        </p:nvGrpSpPr>
        <p:grpSpPr>
          <a:xfrm>
            <a:off x="559206" y="7486041"/>
            <a:ext cx="4551724" cy="1772393"/>
            <a:chOff x="0" y="-19050"/>
            <a:chExt cx="1198800" cy="466800"/>
          </a:xfrm>
        </p:grpSpPr>
        <p:sp>
          <p:nvSpPr>
            <p:cNvPr id="41" name="Google Shape;41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7"/>
          <p:cNvGrpSpPr/>
          <p:nvPr/>
        </p:nvGrpSpPr>
        <p:grpSpPr>
          <a:xfrm>
            <a:off x="13160796" y="1015455"/>
            <a:ext cx="4551724" cy="1772393"/>
            <a:chOff x="0" y="-19050"/>
            <a:chExt cx="1198800" cy="466800"/>
          </a:xfrm>
        </p:grpSpPr>
        <p:sp>
          <p:nvSpPr>
            <p:cNvPr id="44" name="Google Shape;44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7"/>
          <p:cNvGrpSpPr/>
          <p:nvPr/>
        </p:nvGrpSpPr>
        <p:grpSpPr>
          <a:xfrm>
            <a:off x="13177336" y="3171786"/>
            <a:ext cx="4551724" cy="1772393"/>
            <a:chOff x="0" y="-19050"/>
            <a:chExt cx="1198800" cy="466800"/>
          </a:xfrm>
        </p:grpSpPr>
        <p:sp>
          <p:nvSpPr>
            <p:cNvPr id="47" name="Google Shape;47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7"/>
          <p:cNvGrpSpPr/>
          <p:nvPr/>
        </p:nvGrpSpPr>
        <p:grpSpPr>
          <a:xfrm>
            <a:off x="13160796" y="5328914"/>
            <a:ext cx="4551724" cy="1772393"/>
            <a:chOff x="0" y="-19050"/>
            <a:chExt cx="1198800" cy="466800"/>
          </a:xfrm>
        </p:grpSpPr>
        <p:sp>
          <p:nvSpPr>
            <p:cNvPr id="50" name="Google Shape;50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7"/>
          <p:cNvGrpSpPr/>
          <p:nvPr/>
        </p:nvGrpSpPr>
        <p:grpSpPr>
          <a:xfrm>
            <a:off x="13160796" y="7486041"/>
            <a:ext cx="4551724" cy="1772393"/>
            <a:chOff x="0" y="-19050"/>
            <a:chExt cx="1198800" cy="466800"/>
          </a:xfrm>
        </p:grpSpPr>
        <p:sp>
          <p:nvSpPr>
            <p:cNvPr id="53" name="Google Shape;53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7"/>
          <p:cNvSpPr/>
          <p:nvPr/>
        </p:nvSpPr>
        <p:spPr>
          <a:xfrm>
            <a:off x="6023427" y="6937066"/>
            <a:ext cx="6224606" cy="2942541"/>
          </a:xfrm>
          <a:custGeom>
            <a:avLst/>
            <a:gdLst/>
            <a:ahLst/>
            <a:cxnLst/>
            <a:rect l="l" t="t" r="r" b="b"/>
            <a:pathLst>
              <a:path w="6224606" h="2942541" extrusionOk="0">
                <a:moveTo>
                  <a:pt x="0" y="0"/>
                </a:moveTo>
                <a:lnTo>
                  <a:pt x="6224606" y="0"/>
                </a:lnTo>
                <a:lnTo>
                  <a:pt x="6224606" y="2942541"/>
                </a:lnTo>
                <a:lnTo>
                  <a:pt x="0" y="2942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">
  <p:cSld name="TITLE_1_3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t="4060" b="21289"/>
          <a:stretch/>
        </p:blipFill>
        <p:spPr>
          <a:xfrm>
            <a:off x="1181225" y="0"/>
            <a:ext cx="16474476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5" y="5377612"/>
            <a:ext cx="8981051" cy="700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1">
  <p:cSld name="TITLE_1_3_1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l="3665" t="29765" r="13778"/>
          <a:stretch/>
        </p:blipFill>
        <p:spPr>
          <a:xfrm>
            <a:off x="0" y="3937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1688775" y="1766061"/>
            <a:ext cx="14928975" cy="4179507"/>
            <a:chOff x="0" y="-19050"/>
            <a:chExt cx="4064518" cy="11379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4064518" cy="1118718"/>
            </a:xfrm>
            <a:custGeom>
              <a:avLst/>
              <a:gdLst/>
              <a:ahLst/>
              <a:cxnLst/>
              <a:rect l="l" t="t" r="r" b="b"/>
              <a:pathLst>
                <a:path w="4064518" h="1118718" extrusionOk="0">
                  <a:moveTo>
                    <a:pt x="31115" y="0"/>
                  </a:moveTo>
                  <a:lnTo>
                    <a:pt x="4033403" y="0"/>
                  </a:lnTo>
                  <a:cubicBezTo>
                    <a:pt x="4050588" y="0"/>
                    <a:pt x="4064518" y="13931"/>
                    <a:pt x="4064518" y="31115"/>
                  </a:cubicBezTo>
                  <a:lnTo>
                    <a:pt x="4064518" y="1087603"/>
                  </a:lnTo>
                  <a:cubicBezTo>
                    <a:pt x="4064518" y="1104787"/>
                    <a:pt x="4050588" y="1118718"/>
                    <a:pt x="4033403" y="1118718"/>
                  </a:cubicBezTo>
                  <a:lnTo>
                    <a:pt x="31115" y="1118718"/>
                  </a:lnTo>
                  <a:cubicBezTo>
                    <a:pt x="13931" y="1118718"/>
                    <a:pt x="0" y="1104787"/>
                    <a:pt x="0" y="1087603"/>
                  </a:cubicBezTo>
                  <a:lnTo>
                    <a:pt x="0" y="31115"/>
                  </a:lnTo>
                  <a:cubicBezTo>
                    <a:pt x="0" y="13931"/>
                    <a:pt x="13931" y="0"/>
                    <a:pt x="31115" y="0"/>
                  </a:cubicBezTo>
                  <a:close/>
                </a:path>
              </a:pathLst>
            </a:custGeom>
            <a:solidFill>
              <a:srgbClr val="FFFCEB"/>
            </a:solidFill>
            <a:ln w="1143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-19050"/>
              <a:ext cx="4064400" cy="11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9"/>
          <p:cNvSpPr/>
          <p:nvPr/>
        </p:nvSpPr>
        <p:spPr>
          <a:xfrm flipH="1">
            <a:off x="14765282" y="201160"/>
            <a:ext cx="3705194" cy="9057140"/>
          </a:xfrm>
          <a:custGeom>
            <a:avLst/>
            <a:gdLst/>
            <a:ahLst/>
            <a:cxnLst/>
            <a:rect l="l" t="t" r="r" b="b"/>
            <a:pathLst>
              <a:path w="3705194" h="9057140" extrusionOk="0">
                <a:moveTo>
                  <a:pt x="3705193" y="0"/>
                </a:moveTo>
                <a:lnTo>
                  <a:pt x="0" y="0"/>
                </a:lnTo>
                <a:lnTo>
                  <a:pt x="0" y="9057140"/>
                </a:lnTo>
                <a:lnTo>
                  <a:pt x="3705193" y="9057140"/>
                </a:lnTo>
                <a:lnTo>
                  <a:pt x="370519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-592826" y="2565076"/>
            <a:ext cx="4563203" cy="9093339"/>
          </a:xfrm>
          <a:custGeom>
            <a:avLst/>
            <a:gdLst/>
            <a:ahLst/>
            <a:cxnLst/>
            <a:rect l="l" t="t" r="r" b="b"/>
            <a:pathLst>
              <a:path w="4563203" h="9093339" extrusionOk="0">
                <a:moveTo>
                  <a:pt x="0" y="0"/>
                </a:moveTo>
                <a:lnTo>
                  <a:pt x="4563203" y="0"/>
                </a:lnTo>
                <a:lnTo>
                  <a:pt x="4563203" y="9093340"/>
                </a:lnTo>
                <a:lnTo>
                  <a:pt x="0" y="909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2">
  <p:cSld name="TITLE_1_3_1_2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0358" r="22672" b="3753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0"/>
          <p:cNvGrpSpPr/>
          <p:nvPr/>
        </p:nvGrpSpPr>
        <p:grpSpPr>
          <a:xfrm>
            <a:off x="1028700" y="2890073"/>
            <a:ext cx="3683699" cy="4925577"/>
            <a:chOff x="0" y="-19050"/>
            <a:chExt cx="1002913" cy="1341023"/>
          </a:xfrm>
        </p:grpSpPr>
        <p:sp>
          <p:nvSpPr>
            <p:cNvPr id="69" name="Google Shape;69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0"/>
          <p:cNvGrpSpPr/>
          <p:nvPr/>
        </p:nvGrpSpPr>
        <p:grpSpPr>
          <a:xfrm>
            <a:off x="5212967" y="2883087"/>
            <a:ext cx="3683699" cy="4925577"/>
            <a:chOff x="0" y="-19050"/>
            <a:chExt cx="1002913" cy="1341023"/>
          </a:xfrm>
        </p:grpSpPr>
        <p:sp>
          <p:nvSpPr>
            <p:cNvPr id="72" name="Google Shape;72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10"/>
          <p:cNvGrpSpPr/>
          <p:nvPr/>
        </p:nvGrpSpPr>
        <p:grpSpPr>
          <a:xfrm>
            <a:off x="9394269" y="2883087"/>
            <a:ext cx="3683699" cy="4925577"/>
            <a:chOff x="0" y="-19050"/>
            <a:chExt cx="1002913" cy="1341023"/>
          </a:xfrm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10"/>
          <p:cNvGrpSpPr/>
          <p:nvPr/>
        </p:nvGrpSpPr>
        <p:grpSpPr>
          <a:xfrm>
            <a:off x="13575571" y="2890073"/>
            <a:ext cx="3683699" cy="4925577"/>
            <a:chOff x="0" y="-19050"/>
            <a:chExt cx="1002913" cy="1341023"/>
          </a:xfrm>
        </p:grpSpPr>
        <p:sp>
          <p:nvSpPr>
            <p:cNvPr id="78" name="Google Shape;78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0"/>
          <p:cNvSpPr/>
          <p:nvPr/>
        </p:nvSpPr>
        <p:spPr>
          <a:xfrm>
            <a:off x="-513280" y="7269892"/>
            <a:ext cx="3318718" cy="3643303"/>
          </a:xfrm>
          <a:custGeom>
            <a:avLst/>
            <a:gdLst/>
            <a:ahLst/>
            <a:cxnLst/>
            <a:rect l="l" t="t" r="r" b="b"/>
            <a:pathLst>
              <a:path w="3318718" h="3643303" extrusionOk="0">
                <a:moveTo>
                  <a:pt x="0" y="0"/>
                </a:moveTo>
                <a:lnTo>
                  <a:pt x="3318718" y="0"/>
                </a:lnTo>
                <a:lnTo>
                  <a:pt x="3318718" y="3643303"/>
                </a:lnTo>
                <a:lnTo>
                  <a:pt x="0" y="364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" name="Google Shape;81;p10"/>
          <p:cNvSpPr/>
          <p:nvPr/>
        </p:nvSpPr>
        <p:spPr>
          <a:xfrm>
            <a:off x="15077129" y="8079644"/>
            <a:ext cx="2976703" cy="2884696"/>
          </a:xfrm>
          <a:custGeom>
            <a:avLst/>
            <a:gdLst/>
            <a:ahLst/>
            <a:cxnLst/>
            <a:rect l="l" t="t" r="r" b="b"/>
            <a:pathLst>
              <a:path w="2976703" h="2884696" extrusionOk="0">
                <a:moveTo>
                  <a:pt x="0" y="0"/>
                </a:moveTo>
                <a:lnTo>
                  <a:pt x="2976703" y="0"/>
                </a:lnTo>
                <a:lnTo>
                  <a:pt x="2976703" y="2884696"/>
                </a:lnTo>
                <a:lnTo>
                  <a:pt x="0" y="288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" name="Google Shape;82;p10"/>
          <p:cNvSpPr/>
          <p:nvPr/>
        </p:nvSpPr>
        <p:spPr>
          <a:xfrm>
            <a:off x="7297182" y="8185028"/>
            <a:ext cx="2456078" cy="1813032"/>
          </a:xfrm>
          <a:custGeom>
            <a:avLst/>
            <a:gdLst/>
            <a:ahLst/>
            <a:cxnLst/>
            <a:rect l="l" t="t" r="r" b="b"/>
            <a:pathLst>
              <a:path w="2456078" h="1813032" extrusionOk="0">
                <a:moveTo>
                  <a:pt x="0" y="0"/>
                </a:moveTo>
                <a:lnTo>
                  <a:pt x="2456078" y="0"/>
                </a:lnTo>
                <a:lnTo>
                  <a:pt x="2456078" y="1813032"/>
                </a:lnTo>
                <a:lnTo>
                  <a:pt x="0" y="1813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>
            <a:off x="2553401" y="9521992"/>
            <a:ext cx="1590485" cy="1003452"/>
          </a:xfrm>
          <a:custGeom>
            <a:avLst/>
            <a:gdLst/>
            <a:ahLst/>
            <a:cxnLst/>
            <a:rect l="l" t="t" r="r" b="b"/>
            <a:pathLst>
              <a:path w="1590485" h="1003452" extrusionOk="0">
                <a:moveTo>
                  <a:pt x="0" y="0"/>
                </a:moveTo>
                <a:lnTo>
                  <a:pt x="1590485" y="0"/>
                </a:lnTo>
                <a:lnTo>
                  <a:pt x="1590485" y="1003451"/>
                </a:lnTo>
                <a:lnTo>
                  <a:pt x="0" y="1003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0"/>
          <p:cNvSpPr/>
          <p:nvPr/>
        </p:nvSpPr>
        <p:spPr>
          <a:xfrm>
            <a:off x="11596143" y="8282417"/>
            <a:ext cx="2155592" cy="1316871"/>
          </a:xfrm>
          <a:custGeom>
            <a:avLst/>
            <a:gdLst/>
            <a:ahLst/>
            <a:cxnLst/>
            <a:rect l="l" t="t" r="r" b="b"/>
            <a:pathLst>
              <a:path w="2155592" h="1316871" extrusionOk="0">
                <a:moveTo>
                  <a:pt x="0" y="0"/>
                </a:moveTo>
                <a:lnTo>
                  <a:pt x="2155592" y="0"/>
                </a:lnTo>
                <a:lnTo>
                  <a:pt x="2155592" y="1316871"/>
                </a:lnTo>
                <a:lnTo>
                  <a:pt x="0" y="1316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ds-670jiraboard.atlassian.net/jira/software/projects/KAN/boards/1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github.com/hellokace/AI-Driven_Fundraising_Models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l="5860" r="7446"/>
          <a:stretch/>
        </p:blipFill>
        <p:spPr>
          <a:xfrm>
            <a:off x="0" y="201425"/>
            <a:ext cx="18288000" cy="5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028700" y="421706"/>
            <a:ext cx="162306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644F"/>
                </a:solidFill>
                <a:latin typeface="Londrina Solid"/>
                <a:sym typeface="Londrina Solid"/>
              </a:rPr>
              <a:t>Digital Fundraising: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644F"/>
                </a:solidFill>
                <a:latin typeface="Londrina Solid"/>
                <a:sym typeface="Londrina Solid"/>
              </a:rPr>
              <a:t>Unlocking the Potential of Online Giving</a:t>
            </a:r>
            <a:endParaRPr sz="8000" dirty="0"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6755" r="6295" b="6638"/>
          <a:stretch/>
        </p:blipFill>
        <p:spPr>
          <a:xfrm>
            <a:off x="-1" y="2987625"/>
            <a:ext cx="18288001" cy="79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4A4D3-490B-F1C6-5C41-5D858EFF73F4}"/>
              </a:ext>
            </a:extLst>
          </p:cNvPr>
          <p:cNvSpPr txBox="1"/>
          <p:nvPr/>
        </p:nvSpPr>
        <p:spPr>
          <a:xfrm>
            <a:off x="0" y="6229235"/>
            <a:ext cx="3548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F522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DS-670 Capstone</a:t>
            </a:r>
          </a:p>
          <a:p>
            <a:r>
              <a:rPr lang="en-US" sz="1800" dirty="0">
                <a:solidFill>
                  <a:srgbClr val="2F522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Assignment 3 Presentation</a:t>
            </a:r>
          </a:p>
          <a:p>
            <a:endParaRPr lang="en-US" sz="1800" dirty="0">
              <a:solidFill>
                <a:srgbClr val="2F522C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2F522C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2F522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By Kristopher Albano</a:t>
            </a:r>
            <a:endParaRPr lang="en-GB" sz="1800" dirty="0">
              <a:solidFill>
                <a:srgbClr val="2F522C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/>
        </p:nvSpPr>
        <p:spPr>
          <a:xfrm>
            <a:off x="3377480" y="2605456"/>
            <a:ext cx="11533039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7108732" y="8257423"/>
            <a:ext cx="4070535" cy="4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Happy designing!</a:t>
            </a: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4210005" y="5279512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presentation template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4210005" y="7014728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photos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5469973" y="1703314"/>
            <a:ext cx="7348055" cy="7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6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6110027" y="6282261"/>
            <a:ext cx="6067945" cy="6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Pexels, Pixabay</a:t>
            </a:r>
            <a:endParaRPr/>
          </a:p>
        </p:txBody>
      </p:sp>
      <p:pic>
        <p:nvPicPr>
          <p:cNvPr id="416" name="Google Shape;4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800" y="3850713"/>
            <a:ext cx="4824400" cy="12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l="4306" t="3744" r="13184"/>
          <a:stretch/>
        </p:blipFill>
        <p:spPr>
          <a:xfrm>
            <a:off x="0" y="0"/>
            <a:ext cx="18288000" cy="1039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10192228" y="2685627"/>
            <a:ext cx="7351409" cy="6493385"/>
            <a:chOff x="0" y="-19050"/>
            <a:chExt cx="1936174" cy="1710192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1936173" cy="1691142"/>
            </a:xfrm>
            <a:custGeom>
              <a:avLst/>
              <a:gdLst/>
              <a:ahLst/>
              <a:cxnLst/>
              <a:rect l="l" t="t" r="r" b="b"/>
              <a:pathLst>
                <a:path w="1936173" h="1691142" extrusionOk="0">
                  <a:moveTo>
                    <a:pt x="63187" y="0"/>
                  </a:moveTo>
                  <a:lnTo>
                    <a:pt x="1872986" y="0"/>
                  </a:lnTo>
                  <a:cubicBezTo>
                    <a:pt x="1907884" y="0"/>
                    <a:pt x="1936173" y="28290"/>
                    <a:pt x="1936173" y="63187"/>
                  </a:cubicBezTo>
                  <a:lnTo>
                    <a:pt x="1936173" y="1627955"/>
                  </a:lnTo>
                  <a:cubicBezTo>
                    <a:pt x="1936173" y="1644713"/>
                    <a:pt x="1929516" y="1660785"/>
                    <a:pt x="1917666" y="1672635"/>
                  </a:cubicBezTo>
                  <a:cubicBezTo>
                    <a:pt x="1905816" y="1684485"/>
                    <a:pt x="1889745" y="1691142"/>
                    <a:pt x="1872986" y="1691142"/>
                  </a:cubicBezTo>
                  <a:lnTo>
                    <a:pt x="63187" y="1691142"/>
                  </a:lnTo>
                  <a:cubicBezTo>
                    <a:pt x="46429" y="1691142"/>
                    <a:pt x="30357" y="1684485"/>
                    <a:pt x="18507" y="1672635"/>
                  </a:cubicBezTo>
                  <a:cubicBezTo>
                    <a:pt x="6657" y="1660785"/>
                    <a:pt x="0" y="1644713"/>
                    <a:pt x="0" y="1627955"/>
                  </a:cubicBezTo>
                  <a:lnTo>
                    <a:pt x="0" y="63187"/>
                  </a:lnTo>
                  <a:cubicBezTo>
                    <a:pt x="0" y="46429"/>
                    <a:pt x="6657" y="30357"/>
                    <a:pt x="18507" y="18507"/>
                  </a:cubicBezTo>
                  <a:cubicBezTo>
                    <a:pt x="30357" y="6657"/>
                    <a:pt x="46429" y="0"/>
                    <a:pt x="63187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0" y="-19050"/>
              <a:ext cx="1936174" cy="171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 txBox="1"/>
          <p:nvPr/>
        </p:nvSpPr>
        <p:spPr>
          <a:xfrm>
            <a:off x="11003083" y="4726019"/>
            <a:ext cx="57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ML: Random Forest</a:t>
            </a:r>
            <a:endParaRPr lang="en-US" sz="4000"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11003083" y="5624544"/>
            <a:ext cx="5729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ML: </a:t>
            </a:r>
            <a:r>
              <a:rPr lang="en-US" sz="4000" b="0" i="0" u="none" strike="noStrike" cap="none" dirty="0" err="1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XGBoost</a:t>
            </a:r>
            <a:endParaRPr lang="en-US" sz="4000" dirty="0"/>
          </a:p>
        </p:txBody>
      </p:sp>
      <p:sp>
        <p:nvSpPr>
          <p:cNvPr id="148" name="Google Shape;148;p17"/>
          <p:cNvSpPr txBox="1"/>
          <p:nvPr/>
        </p:nvSpPr>
        <p:spPr>
          <a:xfrm>
            <a:off x="11003083" y="6523069"/>
            <a:ext cx="5729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000" dirty="0">
                <a:latin typeface="Londrina Solid"/>
                <a:sym typeface="Londrina Solid"/>
              </a:rPr>
              <a:t>ML: </a:t>
            </a:r>
            <a:r>
              <a:rPr lang="en-US" sz="4000" dirty="0" err="1">
                <a:latin typeface="Londrina Solid"/>
                <a:sym typeface="Londrina Solid"/>
              </a:rPr>
              <a:t>KMeans</a:t>
            </a:r>
            <a:r>
              <a:rPr lang="en-US" sz="4000" dirty="0">
                <a:latin typeface="Londrina Solid"/>
                <a:sym typeface="Londrina Solid"/>
              </a:rPr>
              <a:t> Clustering - PCA</a:t>
            </a:r>
            <a:endParaRPr lang="en-US" sz="4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149" name="Google Shape;149;p17"/>
          <p:cNvSpPr txBox="1"/>
          <p:nvPr/>
        </p:nvSpPr>
        <p:spPr>
          <a:xfrm>
            <a:off x="11003083" y="7421594"/>
            <a:ext cx="5729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000" dirty="0">
                <a:latin typeface="Londrina Solid"/>
                <a:sym typeface="Londrina Solid"/>
              </a:rPr>
              <a:t>ML: Time-series – ARIMA/ ES</a:t>
            </a:r>
            <a:endParaRPr lang="en-US" sz="4000" dirty="0"/>
          </a:p>
        </p:txBody>
      </p:sp>
      <p:sp>
        <p:nvSpPr>
          <p:cNvPr id="150" name="Google Shape;150;p17"/>
          <p:cNvSpPr txBox="1"/>
          <p:nvPr/>
        </p:nvSpPr>
        <p:spPr>
          <a:xfrm>
            <a:off x="11003083" y="3826312"/>
            <a:ext cx="57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Updates</a:t>
            </a:r>
            <a:endParaRPr sz="4000"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10279338" y="765767"/>
            <a:ext cx="7351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AGENDA</a:t>
            </a:r>
            <a:endParaRPr sz="900" dirty="0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l="4436" r="4463"/>
          <a:stretch/>
        </p:blipFill>
        <p:spPr>
          <a:xfrm>
            <a:off x="0" y="2923050"/>
            <a:ext cx="18288000" cy="59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6780" y="-349025"/>
            <a:ext cx="11701939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2;p17">
            <a:extLst>
              <a:ext uri="{FF2B5EF4-FFF2-40B4-BE49-F238E27FC236}">
                <a16:creationId xmlns:a16="http://schemas.microsoft.com/office/drawing/2014/main" id="{E2BC0E29-AB8D-54BB-E6B2-B26069963659}"/>
              </a:ext>
            </a:extLst>
          </p:cNvPr>
          <p:cNvSpPr txBox="1"/>
          <p:nvPr/>
        </p:nvSpPr>
        <p:spPr>
          <a:xfrm>
            <a:off x="783771" y="789134"/>
            <a:ext cx="1203597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Updates - JIRA</a:t>
            </a:r>
            <a:endParaRPr sz="900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F4883C3-BC4A-6A0E-FA15-22A3BC763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71" y="2315861"/>
            <a:ext cx="8638729" cy="6904339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81487628-85B4-AFD2-6A72-6304B98BB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>
            <a:extLst>
              <a:ext uri="{FF2B5EF4-FFF2-40B4-BE49-F238E27FC236}">
                <a16:creationId xmlns:a16="http://schemas.microsoft.com/office/drawing/2014/main" id="{7C892C06-9BDE-607E-FCA0-B98411F835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36" r="4463"/>
          <a:stretch/>
        </p:blipFill>
        <p:spPr>
          <a:xfrm>
            <a:off x="0" y="2923050"/>
            <a:ext cx="18288000" cy="59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>
            <a:extLst>
              <a:ext uri="{FF2B5EF4-FFF2-40B4-BE49-F238E27FC236}">
                <a16:creationId xmlns:a16="http://schemas.microsoft.com/office/drawing/2014/main" id="{0EAC6897-BFCF-5412-28EC-4401CA7FCA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6780" y="-349025"/>
            <a:ext cx="11701939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2;p17">
            <a:extLst>
              <a:ext uri="{FF2B5EF4-FFF2-40B4-BE49-F238E27FC236}">
                <a16:creationId xmlns:a16="http://schemas.microsoft.com/office/drawing/2014/main" id="{D27D520B-9220-371D-0944-D6733FFE6A22}"/>
              </a:ext>
            </a:extLst>
          </p:cNvPr>
          <p:cNvSpPr txBox="1"/>
          <p:nvPr/>
        </p:nvSpPr>
        <p:spPr>
          <a:xfrm>
            <a:off x="783771" y="789134"/>
            <a:ext cx="1203597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Updates - GitHub</a:t>
            </a:r>
            <a:endParaRPr sz="900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9D23C4B3-C69F-4DA9-206D-A1D8F9A40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6" y="3158399"/>
            <a:ext cx="10590277" cy="546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4426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l="6585" t="5123" r="15020" b="35851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637676" y="829494"/>
            <a:ext cx="93405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ML: Random Forest and </a:t>
            </a:r>
            <a:r>
              <a:rPr lang="en-US" sz="8000" b="0" i="0" u="none" strike="noStrike" cap="none" dirty="0" err="1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XGBoost</a:t>
            </a:r>
            <a:endParaRPr sz="8000" dirty="0"/>
          </a:p>
        </p:txBody>
      </p:sp>
      <p:grpSp>
        <p:nvGrpSpPr>
          <p:cNvPr id="159" name="Google Shape;159;p18"/>
          <p:cNvGrpSpPr/>
          <p:nvPr/>
        </p:nvGrpSpPr>
        <p:grpSpPr>
          <a:xfrm>
            <a:off x="637662" y="3516028"/>
            <a:ext cx="9340514" cy="6498830"/>
            <a:chOff x="0" y="0"/>
            <a:chExt cx="2460053" cy="1711626"/>
          </a:xfrm>
        </p:grpSpPr>
        <p:sp>
          <p:nvSpPr>
            <p:cNvPr id="160" name="Google Shape;160;p18"/>
            <p:cNvSpPr/>
            <p:nvPr/>
          </p:nvSpPr>
          <p:spPr>
            <a:xfrm>
              <a:off x="0" y="0"/>
              <a:ext cx="2460053" cy="1691142"/>
            </a:xfrm>
            <a:custGeom>
              <a:avLst/>
              <a:gdLst/>
              <a:ahLst/>
              <a:cxnLst/>
              <a:rect l="l" t="t" r="r" b="b"/>
              <a:pathLst>
                <a:path w="2460053" h="1691142" extrusionOk="0">
                  <a:moveTo>
                    <a:pt x="49731" y="0"/>
                  </a:moveTo>
                  <a:lnTo>
                    <a:pt x="2410322" y="0"/>
                  </a:lnTo>
                  <a:cubicBezTo>
                    <a:pt x="2437788" y="0"/>
                    <a:pt x="2460053" y="22265"/>
                    <a:pt x="2460053" y="49731"/>
                  </a:cubicBezTo>
                  <a:lnTo>
                    <a:pt x="2460053" y="1641411"/>
                  </a:lnTo>
                  <a:cubicBezTo>
                    <a:pt x="2460053" y="1654600"/>
                    <a:pt x="2454814" y="1667250"/>
                    <a:pt x="2445487" y="1676576"/>
                  </a:cubicBezTo>
                  <a:cubicBezTo>
                    <a:pt x="2436161" y="1685902"/>
                    <a:pt x="2423511" y="1691142"/>
                    <a:pt x="2410322" y="1691142"/>
                  </a:cubicBezTo>
                  <a:lnTo>
                    <a:pt x="49731" y="1691142"/>
                  </a:lnTo>
                  <a:cubicBezTo>
                    <a:pt x="36542" y="1691142"/>
                    <a:pt x="23892" y="1685902"/>
                    <a:pt x="14566" y="1676576"/>
                  </a:cubicBezTo>
                  <a:cubicBezTo>
                    <a:pt x="5240" y="1667250"/>
                    <a:pt x="0" y="1654600"/>
                    <a:pt x="0" y="1641411"/>
                  </a:cubicBezTo>
                  <a:lnTo>
                    <a:pt x="0" y="49731"/>
                  </a:lnTo>
                  <a:cubicBezTo>
                    <a:pt x="0" y="36542"/>
                    <a:pt x="5240" y="23892"/>
                    <a:pt x="14566" y="14566"/>
                  </a:cubicBezTo>
                  <a:cubicBezTo>
                    <a:pt x="23892" y="5240"/>
                    <a:pt x="36542" y="0"/>
                    <a:pt x="49731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latino Linotype" panose="02040502050505030304" pitchFamily="18" charset="0"/>
              </a:endParaRPr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67152" y="48754"/>
              <a:ext cx="1934843" cy="1662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342900" marR="0" lvl="0" indent="-342900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2800" dirty="0">
                  <a:solidFill>
                    <a:schemeClr val="dk1"/>
                  </a:solidFill>
                  <a:latin typeface="Palatino Linotype" panose="02040502050505030304" pitchFamily="18" charset="0"/>
                  <a:ea typeface="Calibri"/>
                  <a:cs typeface="Calibri"/>
                  <a:sym typeface="Calibri"/>
                </a:rPr>
                <a:t>Random Forest performed better than </a:t>
              </a:r>
              <a:r>
                <a:rPr lang="en-US" sz="2800" dirty="0" err="1">
                  <a:solidFill>
                    <a:schemeClr val="dk1"/>
                  </a:solidFill>
                  <a:latin typeface="Palatino Linotype" panose="02040502050505030304" pitchFamily="18" charset="0"/>
                  <a:ea typeface="Calibri"/>
                  <a:cs typeface="Calibri"/>
                  <a:sym typeface="Calibri"/>
                </a:rPr>
                <a:t>XGBoost</a:t>
              </a:r>
              <a:r>
                <a:rPr lang="en-US" sz="2800" dirty="0">
                  <a:solidFill>
                    <a:schemeClr val="dk1"/>
                  </a:solidFill>
                  <a:latin typeface="Palatino Linotype" panose="02040502050505030304" pitchFamily="18" charset="0"/>
                  <a:ea typeface="Calibri"/>
                  <a:cs typeface="Calibri"/>
                  <a:sym typeface="Calibri"/>
                </a:rPr>
                <a:t> in all aspects</a:t>
              </a:r>
            </a:p>
            <a:p>
              <a:pPr marL="342900" marR="0" lvl="0" indent="-342900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en-US" sz="28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endParaRPr>
            </a:p>
            <a:p>
              <a:pPr marL="342900" marR="0" lvl="0" indent="-342900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Palatino Linotype" panose="02040502050505030304" pitchFamily="18" charset="0"/>
                  <a:ea typeface="Calibri"/>
                  <a:cs typeface="Calibri"/>
                  <a:sym typeface="Calibri"/>
                </a:rPr>
                <a:t>Aligns with the results of the EDA where there is distinction between online and offline giving</a:t>
              </a:r>
            </a:p>
            <a:p>
              <a:pPr marL="342900" marR="0" lvl="0" indent="-342900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en-US" sz="28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endParaRPr>
            </a:p>
            <a:p>
              <a:pPr marL="342900" marR="0" lvl="0" indent="-342900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2800" dirty="0">
                  <a:solidFill>
                    <a:schemeClr val="dk1"/>
                  </a:solidFill>
                  <a:latin typeface="Palatino Linotype" panose="02040502050505030304" pitchFamily="18" charset="0"/>
                  <a:ea typeface="Calibri"/>
                  <a:cs typeface="Calibri"/>
                  <a:sym typeface="Calibri"/>
                </a:rPr>
                <a:t>Both models’ performance suggest offline giving is more consistent and predictable</a:t>
              </a:r>
              <a:endParaRPr sz="28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0F0605B-2BF9-231E-EEF1-B8FD38D9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987" y="2711743"/>
            <a:ext cx="8173992" cy="4283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B43BC-0D01-45C8-783A-07B4AAFE1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9470" y="7252599"/>
            <a:ext cx="2658307" cy="1107628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C7E7093E-F799-E7C1-E4AD-8920D5B26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>
            <a:extLst>
              <a:ext uri="{FF2B5EF4-FFF2-40B4-BE49-F238E27FC236}">
                <a16:creationId xmlns:a16="http://schemas.microsoft.com/office/drawing/2014/main" id="{93BE2447-19D6-76BD-2870-C9C5881D4D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65" t="29765" r="13778"/>
          <a:stretch/>
        </p:blipFill>
        <p:spPr>
          <a:xfrm>
            <a:off x="0" y="3937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2">
            <a:extLst>
              <a:ext uri="{FF2B5EF4-FFF2-40B4-BE49-F238E27FC236}">
                <a16:creationId xmlns:a16="http://schemas.microsoft.com/office/drawing/2014/main" id="{ACAA1D21-E2C0-3A5E-7DE9-7D6B58CCAD6A}"/>
              </a:ext>
            </a:extLst>
          </p:cNvPr>
          <p:cNvGrpSpPr/>
          <p:nvPr/>
        </p:nvGrpSpPr>
        <p:grpSpPr>
          <a:xfrm>
            <a:off x="1679442" y="2640201"/>
            <a:ext cx="14929103" cy="5785342"/>
            <a:chOff x="0" y="-19050"/>
            <a:chExt cx="4064518" cy="1137768"/>
          </a:xfrm>
        </p:grpSpPr>
        <p:sp>
          <p:nvSpPr>
            <p:cNvPr id="232" name="Google Shape;232;p22">
              <a:extLst>
                <a:ext uri="{FF2B5EF4-FFF2-40B4-BE49-F238E27FC236}">
                  <a16:creationId xmlns:a16="http://schemas.microsoft.com/office/drawing/2014/main" id="{052F1908-B028-A7E5-5E16-AAD031547E26}"/>
                </a:ext>
              </a:extLst>
            </p:cNvPr>
            <p:cNvSpPr/>
            <p:nvPr/>
          </p:nvSpPr>
          <p:spPr>
            <a:xfrm>
              <a:off x="0" y="0"/>
              <a:ext cx="4064518" cy="1118718"/>
            </a:xfrm>
            <a:custGeom>
              <a:avLst/>
              <a:gdLst/>
              <a:ahLst/>
              <a:cxnLst/>
              <a:rect l="l" t="t" r="r" b="b"/>
              <a:pathLst>
                <a:path w="4064518" h="1118718" extrusionOk="0">
                  <a:moveTo>
                    <a:pt x="31115" y="0"/>
                  </a:moveTo>
                  <a:lnTo>
                    <a:pt x="4033403" y="0"/>
                  </a:lnTo>
                  <a:cubicBezTo>
                    <a:pt x="4050588" y="0"/>
                    <a:pt x="4064518" y="13931"/>
                    <a:pt x="4064518" y="31115"/>
                  </a:cubicBezTo>
                  <a:lnTo>
                    <a:pt x="4064518" y="1087603"/>
                  </a:lnTo>
                  <a:cubicBezTo>
                    <a:pt x="4064518" y="1104787"/>
                    <a:pt x="4050588" y="1118718"/>
                    <a:pt x="4033403" y="1118718"/>
                  </a:cubicBezTo>
                  <a:lnTo>
                    <a:pt x="31115" y="1118718"/>
                  </a:lnTo>
                  <a:cubicBezTo>
                    <a:pt x="13931" y="1118718"/>
                    <a:pt x="0" y="1104787"/>
                    <a:pt x="0" y="1087603"/>
                  </a:cubicBezTo>
                  <a:lnTo>
                    <a:pt x="0" y="31115"/>
                  </a:lnTo>
                  <a:cubicBezTo>
                    <a:pt x="0" y="13931"/>
                    <a:pt x="13931" y="0"/>
                    <a:pt x="31115" y="0"/>
                  </a:cubicBezTo>
                  <a:close/>
                </a:path>
              </a:pathLst>
            </a:custGeom>
            <a:solidFill>
              <a:srgbClr val="FFFCEB"/>
            </a:solidFill>
            <a:ln w="1143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>
              <a:extLst>
                <a:ext uri="{FF2B5EF4-FFF2-40B4-BE49-F238E27FC236}">
                  <a16:creationId xmlns:a16="http://schemas.microsoft.com/office/drawing/2014/main" id="{8E57DB39-3C67-F413-9DBF-BD308E2E527A}"/>
                </a:ext>
              </a:extLst>
            </p:cNvPr>
            <p:cNvSpPr txBox="1"/>
            <p:nvPr/>
          </p:nvSpPr>
          <p:spPr>
            <a:xfrm>
              <a:off x="0" y="-19050"/>
              <a:ext cx="4064518" cy="1137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2">
            <a:extLst>
              <a:ext uri="{FF2B5EF4-FFF2-40B4-BE49-F238E27FC236}">
                <a16:creationId xmlns:a16="http://schemas.microsoft.com/office/drawing/2014/main" id="{6D3F5D85-DFCD-71D9-6D7B-2AFC096694C0}"/>
              </a:ext>
            </a:extLst>
          </p:cNvPr>
          <p:cNvSpPr/>
          <p:nvPr/>
        </p:nvSpPr>
        <p:spPr>
          <a:xfrm flipH="1">
            <a:off x="14765282" y="201160"/>
            <a:ext cx="3705194" cy="9057140"/>
          </a:xfrm>
          <a:custGeom>
            <a:avLst/>
            <a:gdLst/>
            <a:ahLst/>
            <a:cxnLst/>
            <a:rect l="l" t="t" r="r" b="b"/>
            <a:pathLst>
              <a:path w="3705194" h="9057140" extrusionOk="0">
                <a:moveTo>
                  <a:pt x="3705193" y="0"/>
                </a:moveTo>
                <a:lnTo>
                  <a:pt x="0" y="0"/>
                </a:lnTo>
                <a:lnTo>
                  <a:pt x="0" y="9057140"/>
                </a:lnTo>
                <a:lnTo>
                  <a:pt x="3705193" y="9057140"/>
                </a:lnTo>
                <a:lnTo>
                  <a:pt x="370519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22">
            <a:extLst>
              <a:ext uri="{FF2B5EF4-FFF2-40B4-BE49-F238E27FC236}">
                <a16:creationId xmlns:a16="http://schemas.microsoft.com/office/drawing/2014/main" id="{DB43A444-DB68-6EF1-BA63-FA471B348B07}"/>
              </a:ext>
            </a:extLst>
          </p:cNvPr>
          <p:cNvSpPr/>
          <p:nvPr/>
        </p:nvSpPr>
        <p:spPr>
          <a:xfrm>
            <a:off x="-592826" y="2565076"/>
            <a:ext cx="4563203" cy="9093339"/>
          </a:xfrm>
          <a:custGeom>
            <a:avLst/>
            <a:gdLst/>
            <a:ahLst/>
            <a:cxnLst/>
            <a:rect l="l" t="t" r="r" b="b"/>
            <a:pathLst>
              <a:path w="4563203" h="9093339" extrusionOk="0">
                <a:moveTo>
                  <a:pt x="0" y="0"/>
                </a:moveTo>
                <a:lnTo>
                  <a:pt x="4563203" y="0"/>
                </a:lnTo>
                <a:lnTo>
                  <a:pt x="4563203" y="9093340"/>
                </a:lnTo>
                <a:lnTo>
                  <a:pt x="0" y="909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52;p17">
            <a:extLst>
              <a:ext uri="{FF2B5EF4-FFF2-40B4-BE49-F238E27FC236}">
                <a16:creationId xmlns:a16="http://schemas.microsoft.com/office/drawing/2014/main" id="{F37696F2-C5EE-DDDD-1234-2388BC14B381}"/>
              </a:ext>
            </a:extLst>
          </p:cNvPr>
          <p:cNvSpPr txBox="1"/>
          <p:nvPr/>
        </p:nvSpPr>
        <p:spPr>
          <a:xfrm>
            <a:off x="783771" y="789134"/>
            <a:ext cx="1203597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ML: </a:t>
            </a:r>
            <a:r>
              <a:rPr lang="en-US" sz="8000" b="0" i="0" u="none" strike="noStrike" cap="none" dirty="0" err="1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KMeans</a:t>
            </a: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Clustering - PCA</a:t>
            </a:r>
            <a:endParaRPr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B91F-E9BB-5CBB-EED7-5813300D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656" y="2974487"/>
            <a:ext cx="8104142" cy="5213636"/>
          </a:xfrm>
          <a:prstGeom prst="rect">
            <a:avLst/>
          </a:prstGeom>
        </p:spPr>
      </p:pic>
      <p:sp>
        <p:nvSpPr>
          <p:cNvPr id="4" name="Google Shape;161;p18">
            <a:extLst>
              <a:ext uri="{FF2B5EF4-FFF2-40B4-BE49-F238E27FC236}">
                <a16:creationId xmlns:a16="http://schemas.microsoft.com/office/drawing/2014/main" id="{D65FFD3D-9BCC-1767-16A7-4316D0631AEB}"/>
              </a:ext>
            </a:extLst>
          </p:cNvPr>
          <p:cNvSpPr txBox="1"/>
          <p:nvPr/>
        </p:nvSpPr>
        <p:spPr>
          <a:xfrm>
            <a:off x="10654062" y="3163070"/>
            <a:ext cx="4563203" cy="441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Purple cluster which represents typical donors</a:t>
            </a:r>
          </a:p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400" b="0" i="0" u="none" strike="noStrike" cap="none" dirty="0">
              <a:solidFill>
                <a:schemeClr val="dk1"/>
              </a:solidFill>
              <a:latin typeface="Palatino Linotype" panose="02040502050505030304" pitchFamily="18" charset="0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Blue-green cluster which represents transitional donors</a:t>
            </a:r>
          </a:p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400" b="0" i="0" u="none" strike="noStrike" cap="none" dirty="0">
              <a:solidFill>
                <a:schemeClr val="dk1"/>
              </a:solidFill>
              <a:latin typeface="Palatino Linotype" panose="02040502050505030304" pitchFamily="18" charset="0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Yellow cluster which represents outliers</a:t>
            </a:r>
            <a:endParaRPr lang="en-US" sz="2400" b="0" i="0" u="none" strike="noStrike" cap="none" dirty="0">
              <a:solidFill>
                <a:schemeClr val="dk1"/>
              </a:solidFill>
              <a:latin typeface="Palatino Linotype" panose="02040502050505030304" pitchFamily="18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866849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DD296083-ADDE-834B-50B2-7B2EF389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>
            <a:extLst>
              <a:ext uri="{FF2B5EF4-FFF2-40B4-BE49-F238E27FC236}">
                <a16:creationId xmlns:a16="http://schemas.microsoft.com/office/drawing/2014/main" id="{7B99A170-A6B6-94DC-22CC-3CA98861F7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57" t="-5380" r="13635" b="5379"/>
          <a:stretch/>
        </p:blipFill>
        <p:spPr>
          <a:xfrm>
            <a:off x="0" y="-601175"/>
            <a:ext cx="18288123" cy="10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4;p29">
            <a:extLst>
              <a:ext uri="{FF2B5EF4-FFF2-40B4-BE49-F238E27FC236}">
                <a16:creationId xmlns:a16="http://schemas.microsoft.com/office/drawing/2014/main" id="{3178ECD2-972F-12F9-76D3-FC465BA88667}"/>
              </a:ext>
            </a:extLst>
          </p:cNvPr>
          <p:cNvSpPr/>
          <p:nvPr/>
        </p:nvSpPr>
        <p:spPr>
          <a:xfrm>
            <a:off x="401267" y="5486400"/>
            <a:ext cx="2156876" cy="4578519"/>
          </a:xfrm>
          <a:custGeom>
            <a:avLst/>
            <a:gdLst/>
            <a:ahLst/>
            <a:cxnLst/>
            <a:rect l="l" t="t" r="r" b="b"/>
            <a:pathLst>
              <a:path w="1281184" h="2659062" extrusionOk="0">
                <a:moveTo>
                  <a:pt x="0" y="0"/>
                </a:moveTo>
                <a:lnTo>
                  <a:pt x="1281184" y="0"/>
                </a:lnTo>
                <a:lnTo>
                  <a:pt x="1281184" y="2659062"/>
                </a:lnTo>
                <a:lnTo>
                  <a:pt x="0" y="2659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52;p17">
            <a:extLst>
              <a:ext uri="{FF2B5EF4-FFF2-40B4-BE49-F238E27FC236}">
                <a16:creationId xmlns:a16="http://schemas.microsoft.com/office/drawing/2014/main" id="{C21038C2-9D34-3B63-5DAB-D75AB439FB82}"/>
              </a:ext>
            </a:extLst>
          </p:cNvPr>
          <p:cNvSpPr txBox="1"/>
          <p:nvPr/>
        </p:nvSpPr>
        <p:spPr>
          <a:xfrm>
            <a:off x="1200298" y="515395"/>
            <a:ext cx="16630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ML: Time-series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Exponential Smoothing</a:t>
            </a:r>
            <a:endParaRPr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CE6B9-B28E-AA37-29AA-951FEF0A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973" y="3123208"/>
            <a:ext cx="6740244" cy="348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9B135-FB11-1F60-829F-FB07911F1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446" y="3055728"/>
            <a:ext cx="6740244" cy="3620293"/>
          </a:xfrm>
          <a:prstGeom prst="rect">
            <a:avLst/>
          </a:prstGeom>
        </p:spPr>
      </p:pic>
      <p:grpSp>
        <p:nvGrpSpPr>
          <p:cNvPr id="6" name="Google Shape;231;p22">
            <a:extLst>
              <a:ext uri="{FF2B5EF4-FFF2-40B4-BE49-F238E27FC236}">
                <a16:creationId xmlns:a16="http://schemas.microsoft.com/office/drawing/2014/main" id="{531F5124-349F-88AA-8BD2-159B4357E59E}"/>
              </a:ext>
            </a:extLst>
          </p:cNvPr>
          <p:cNvGrpSpPr/>
          <p:nvPr/>
        </p:nvGrpSpPr>
        <p:grpSpPr>
          <a:xfrm>
            <a:off x="2959410" y="7124256"/>
            <a:ext cx="13429929" cy="2857944"/>
            <a:chOff x="0" y="-19050"/>
            <a:chExt cx="4064518" cy="1137768"/>
          </a:xfrm>
        </p:grpSpPr>
        <p:sp>
          <p:nvSpPr>
            <p:cNvPr id="7" name="Google Shape;232;p22">
              <a:extLst>
                <a:ext uri="{FF2B5EF4-FFF2-40B4-BE49-F238E27FC236}">
                  <a16:creationId xmlns:a16="http://schemas.microsoft.com/office/drawing/2014/main" id="{8578237C-199D-FFA3-1301-C80A6DCDFFA7}"/>
                </a:ext>
              </a:extLst>
            </p:cNvPr>
            <p:cNvSpPr/>
            <p:nvPr/>
          </p:nvSpPr>
          <p:spPr>
            <a:xfrm>
              <a:off x="0" y="0"/>
              <a:ext cx="4064518" cy="1118718"/>
            </a:xfrm>
            <a:custGeom>
              <a:avLst/>
              <a:gdLst/>
              <a:ahLst/>
              <a:cxnLst/>
              <a:rect l="l" t="t" r="r" b="b"/>
              <a:pathLst>
                <a:path w="4064518" h="1118718" extrusionOk="0">
                  <a:moveTo>
                    <a:pt x="31115" y="0"/>
                  </a:moveTo>
                  <a:lnTo>
                    <a:pt x="4033403" y="0"/>
                  </a:lnTo>
                  <a:cubicBezTo>
                    <a:pt x="4050588" y="0"/>
                    <a:pt x="4064518" y="13931"/>
                    <a:pt x="4064518" y="31115"/>
                  </a:cubicBezTo>
                  <a:lnTo>
                    <a:pt x="4064518" y="1087603"/>
                  </a:lnTo>
                  <a:cubicBezTo>
                    <a:pt x="4064518" y="1104787"/>
                    <a:pt x="4050588" y="1118718"/>
                    <a:pt x="4033403" y="1118718"/>
                  </a:cubicBezTo>
                  <a:lnTo>
                    <a:pt x="31115" y="1118718"/>
                  </a:lnTo>
                  <a:cubicBezTo>
                    <a:pt x="13931" y="1118718"/>
                    <a:pt x="0" y="1104787"/>
                    <a:pt x="0" y="1087603"/>
                  </a:cubicBezTo>
                  <a:lnTo>
                    <a:pt x="0" y="31115"/>
                  </a:lnTo>
                  <a:cubicBezTo>
                    <a:pt x="0" y="13931"/>
                    <a:pt x="13931" y="0"/>
                    <a:pt x="31115" y="0"/>
                  </a:cubicBezTo>
                  <a:close/>
                </a:path>
              </a:pathLst>
            </a:custGeom>
            <a:solidFill>
              <a:srgbClr val="FFFCEB"/>
            </a:solidFill>
            <a:ln w="1143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3;p22">
              <a:extLst>
                <a:ext uri="{FF2B5EF4-FFF2-40B4-BE49-F238E27FC236}">
                  <a16:creationId xmlns:a16="http://schemas.microsoft.com/office/drawing/2014/main" id="{7D34D0E0-5B5D-41BE-B393-477A3D2FEAF4}"/>
                </a:ext>
              </a:extLst>
            </p:cNvPr>
            <p:cNvSpPr txBox="1"/>
            <p:nvPr/>
          </p:nvSpPr>
          <p:spPr>
            <a:xfrm>
              <a:off x="0" y="-19050"/>
              <a:ext cx="4064518" cy="1137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61;p18">
            <a:extLst>
              <a:ext uri="{FF2B5EF4-FFF2-40B4-BE49-F238E27FC236}">
                <a16:creationId xmlns:a16="http://schemas.microsoft.com/office/drawing/2014/main" id="{719A2095-720D-E99F-8157-9CCEF0FD84F2}"/>
              </a:ext>
            </a:extLst>
          </p:cNvPr>
          <p:cNvSpPr txBox="1"/>
          <p:nvPr/>
        </p:nvSpPr>
        <p:spPr>
          <a:xfrm>
            <a:off x="3436107" y="7313650"/>
            <a:ext cx="12476533" cy="252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Highlights the volatility and probably, the seasonality in the online giving plot</a:t>
            </a:r>
          </a:p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400" dirty="0">
              <a:solidFill>
                <a:schemeClr val="dk1"/>
              </a:solidFill>
              <a:latin typeface="Palatino Linotype" panose="02040502050505030304" pitchFamily="18" charset="0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The forecasts in both plots follows the trend that is seen in previous years</a:t>
            </a:r>
          </a:p>
        </p:txBody>
      </p:sp>
    </p:spTree>
    <p:extLst>
      <p:ext uri="{BB962C8B-B14F-4D97-AF65-F5344CB8AC3E}">
        <p14:creationId xmlns:p14="http://schemas.microsoft.com/office/powerpoint/2010/main" val="4253762346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B29E2106-AF76-A2C9-F728-573A846B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>
            <a:extLst>
              <a:ext uri="{FF2B5EF4-FFF2-40B4-BE49-F238E27FC236}">
                <a16:creationId xmlns:a16="http://schemas.microsoft.com/office/drawing/2014/main" id="{FD2B82A3-1138-99CC-BE76-3D0FB1E444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57" t="-5380" r="13635" b="5379"/>
          <a:stretch/>
        </p:blipFill>
        <p:spPr>
          <a:xfrm>
            <a:off x="0" y="-601175"/>
            <a:ext cx="18288123" cy="10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4;p29">
            <a:extLst>
              <a:ext uri="{FF2B5EF4-FFF2-40B4-BE49-F238E27FC236}">
                <a16:creationId xmlns:a16="http://schemas.microsoft.com/office/drawing/2014/main" id="{2D995A23-DC8B-C431-9E4C-322D056EE876}"/>
              </a:ext>
            </a:extLst>
          </p:cNvPr>
          <p:cNvSpPr/>
          <p:nvPr/>
        </p:nvSpPr>
        <p:spPr>
          <a:xfrm>
            <a:off x="401267" y="5486400"/>
            <a:ext cx="2156876" cy="4578519"/>
          </a:xfrm>
          <a:custGeom>
            <a:avLst/>
            <a:gdLst/>
            <a:ahLst/>
            <a:cxnLst/>
            <a:rect l="l" t="t" r="r" b="b"/>
            <a:pathLst>
              <a:path w="1281184" h="2659062" extrusionOk="0">
                <a:moveTo>
                  <a:pt x="0" y="0"/>
                </a:moveTo>
                <a:lnTo>
                  <a:pt x="1281184" y="0"/>
                </a:lnTo>
                <a:lnTo>
                  <a:pt x="1281184" y="2659062"/>
                </a:lnTo>
                <a:lnTo>
                  <a:pt x="0" y="2659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52;p17">
            <a:extLst>
              <a:ext uri="{FF2B5EF4-FFF2-40B4-BE49-F238E27FC236}">
                <a16:creationId xmlns:a16="http://schemas.microsoft.com/office/drawing/2014/main" id="{BC71AA3D-7FCD-9041-1E11-F33CA9FE3699}"/>
              </a:ext>
            </a:extLst>
          </p:cNvPr>
          <p:cNvSpPr txBox="1"/>
          <p:nvPr/>
        </p:nvSpPr>
        <p:spPr>
          <a:xfrm>
            <a:off x="1200298" y="515395"/>
            <a:ext cx="16630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ML: Time-series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ARIMA</a:t>
            </a:r>
            <a:endParaRPr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C9348-7F43-D026-587B-529CBECF1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973" y="3123209"/>
            <a:ext cx="6865211" cy="3485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5304E-D768-61F3-3AB8-938FFD095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446" y="3055728"/>
            <a:ext cx="6740244" cy="3628960"/>
          </a:xfrm>
          <a:prstGeom prst="rect">
            <a:avLst/>
          </a:prstGeom>
        </p:spPr>
      </p:pic>
      <p:sp>
        <p:nvSpPr>
          <p:cNvPr id="9" name="Google Shape;152;p17">
            <a:extLst>
              <a:ext uri="{FF2B5EF4-FFF2-40B4-BE49-F238E27FC236}">
                <a16:creationId xmlns:a16="http://schemas.microsoft.com/office/drawing/2014/main" id="{E41CFCCD-4F75-3C59-38A1-032AA36F1786}"/>
              </a:ext>
            </a:extLst>
          </p:cNvPr>
          <p:cNvSpPr txBox="1"/>
          <p:nvPr/>
        </p:nvSpPr>
        <p:spPr>
          <a:xfrm>
            <a:off x="1100892" y="6754144"/>
            <a:ext cx="1663050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???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467846254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E77248AE-6FBC-2D16-0E77-7E9A969D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>
            <a:extLst>
              <a:ext uri="{FF2B5EF4-FFF2-40B4-BE49-F238E27FC236}">
                <a16:creationId xmlns:a16="http://schemas.microsoft.com/office/drawing/2014/main" id="{2E458CB3-7CDB-0528-2286-5F2BC7925E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358" r="22672" b="3753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3">
            <a:extLst>
              <a:ext uri="{FF2B5EF4-FFF2-40B4-BE49-F238E27FC236}">
                <a16:creationId xmlns:a16="http://schemas.microsoft.com/office/drawing/2014/main" id="{6D13CE62-B432-38E8-4D82-AE0E3B07BC12}"/>
              </a:ext>
            </a:extLst>
          </p:cNvPr>
          <p:cNvGrpSpPr/>
          <p:nvPr/>
        </p:nvGrpSpPr>
        <p:grpSpPr>
          <a:xfrm>
            <a:off x="1028700" y="1807849"/>
            <a:ext cx="3683733" cy="6007844"/>
            <a:chOff x="0" y="-19050"/>
            <a:chExt cx="1002913" cy="1341023"/>
          </a:xfrm>
        </p:grpSpPr>
        <p:sp>
          <p:nvSpPr>
            <p:cNvPr id="243" name="Google Shape;243;p23">
              <a:extLst>
                <a:ext uri="{FF2B5EF4-FFF2-40B4-BE49-F238E27FC236}">
                  <a16:creationId xmlns:a16="http://schemas.microsoft.com/office/drawing/2014/main" id="{34618336-9675-6071-E5E8-0A84A1CE2D64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>
              <a:extLst>
                <a:ext uri="{FF2B5EF4-FFF2-40B4-BE49-F238E27FC236}">
                  <a16:creationId xmlns:a16="http://schemas.microsoft.com/office/drawing/2014/main" id="{A9980CC8-D771-0BEF-4501-D249D6138CBA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23">
            <a:extLst>
              <a:ext uri="{FF2B5EF4-FFF2-40B4-BE49-F238E27FC236}">
                <a16:creationId xmlns:a16="http://schemas.microsoft.com/office/drawing/2014/main" id="{F311F946-3E4B-B349-6B8D-FF9A9D025113}"/>
              </a:ext>
            </a:extLst>
          </p:cNvPr>
          <p:cNvGrpSpPr/>
          <p:nvPr/>
        </p:nvGrpSpPr>
        <p:grpSpPr>
          <a:xfrm>
            <a:off x="5212967" y="1886209"/>
            <a:ext cx="3683733" cy="5922498"/>
            <a:chOff x="0" y="-19050"/>
            <a:chExt cx="1002913" cy="1341023"/>
          </a:xfrm>
        </p:grpSpPr>
        <p:sp>
          <p:nvSpPr>
            <p:cNvPr id="246" name="Google Shape;246;p23">
              <a:extLst>
                <a:ext uri="{FF2B5EF4-FFF2-40B4-BE49-F238E27FC236}">
                  <a16:creationId xmlns:a16="http://schemas.microsoft.com/office/drawing/2014/main" id="{DA8BBF99-5E46-8B66-F53B-7E8250C376D3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>
              <a:extLst>
                <a:ext uri="{FF2B5EF4-FFF2-40B4-BE49-F238E27FC236}">
                  <a16:creationId xmlns:a16="http://schemas.microsoft.com/office/drawing/2014/main" id="{3E907E35-3A1B-BCC0-B5D7-563D21A0BD33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3">
            <a:extLst>
              <a:ext uri="{FF2B5EF4-FFF2-40B4-BE49-F238E27FC236}">
                <a16:creationId xmlns:a16="http://schemas.microsoft.com/office/drawing/2014/main" id="{FB841F7C-3EDD-E80E-34FE-5B5925732744}"/>
              </a:ext>
            </a:extLst>
          </p:cNvPr>
          <p:cNvGrpSpPr/>
          <p:nvPr/>
        </p:nvGrpSpPr>
        <p:grpSpPr>
          <a:xfrm>
            <a:off x="9394265" y="1886209"/>
            <a:ext cx="3683733" cy="5922497"/>
            <a:chOff x="0" y="-19050"/>
            <a:chExt cx="1002913" cy="1341023"/>
          </a:xfrm>
        </p:grpSpPr>
        <p:sp>
          <p:nvSpPr>
            <p:cNvPr id="249" name="Google Shape;249;p23">
              <a:extLst>
                <a:ext uri="{FF2B5EF4-FFF2-40B4-BE49-F238E27FC236}">
                  <a16:creationId xmlns:a16="http://schemas.microsoft.com/office/drawing/2014/main" id="{48BDF7CE-8D27-8EEB-A108-C60A7A582A15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>
              <a:extLst>
                <a:ext uri="{FF2B5EF4-FFF2-40B4-BE49-F238E27FC236}">
                  <a16:creationId xmlns:a16="http://schemas.microsoft.com/office/drawing/2014/main" id="{961A8827-F8FA-C90F-0D72-10762F7750F5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3">
            <a:extLst>
              <a:ext uri="{FF2B5EF4-FFF2-40B4-BE49-F238E27FC236}">
                <a16:creationId xmlns:a16="http://schemas.microsoft.com/office/drawing/2014/main" id="{8E13CDD6-5CC9-9EFB-E92E-5A94D67A5DBC}"/>
              </a:ext>
            </a:extLst>
          </p:cNvPr>
          <p:cNvGrpSpPr/>
          <p:nvPr/>
        </p:nvGrpSpPr>
        <p:grpSpPr>
          <a:xfrm>
            <a:off x="13575571" y="1893195"/>
            <a:ext cx="3683733" cy="5922498"/>
            <a:chOff x="0" y="-19050"/>
            <a:chExt cx="1002913" cy="1341023"/>
          </a:xfrm>
        </p:grpSpPr>
        <p:sp>
          <p:nvSpPr>
            <p:cNvPr id="252" name="Google Shape;252;p23">
              <a:extLst>
                <a:ext uri="{FF2B5EF4-FFF2-40B4-BE49-F238E27FC236}">
                  <a16:creationId xmlns:a16="http://schemas.microsoft.com/office/drawing/2014/main" id="{9AE22FE6-1B04-E46E-3C17-E1F099EACC0B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>
              <a:extLst>
                <a:ext uri="{FF2B5EF4-FFF2-40B4-BE49-F238E27FC236}">
                  <a16:creationId xmlns:a16="http://schemas.microsoft.com/office/drawing/2014/main" id="{13479EE9-9CEE-BFA0-F262-75964DB9D718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BBDD51D7-EAFA-8DEB-A818-6A97FAC0A15C}"/>
              </a:ext>
            </a:extLst>
          </p:cNvPr>
          <p:cNvSpPr/>
          <p:nvPr/>
        </p:nvSpPr>
        <p:spPr>
          <a:xfrm>
            <a:off x="-513280" y="7269892"/>
            <a:ext cx="3318718" cy="3643303"/>
          </a:xfrm>
          <a:custGeom>
            <a:avLst/>
            <a:gdLst/>
            <a:ahLst/>
            <a:cxnLst/>
            <a:rect l="l" t="t" r="r" b="b"/>
            <a:pathLst>
              <a:path w="3318718" h="3643303" extrusionOk="0">
                <a:moveTo>
                  <a:pt x="0" y="0"/>
                </a:moveTo>
                <a:lnTo>
                  <a:pt x="3318718" y="0"/>
                </a:lnTo>
                <a:lnTo>
                  <a:pt x="3318718" y="3643303"/>
                </a:lnTo>
                <a:lnTo>
                  <a:pt x="0" y="364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FD48B51E-9E5E-AD53-E474-D363917F32A4}"/>
              </a:ext>
            </a:extLst>
          </p:cNvPr>
          <p:cNvSpPr/>
          <p:nvPr/>
        </p:nvSpPr>
        <p:spPr>
          <a:xfrm>
            <a:off x="15077129" y="8079644"/>
            <a:ext cx="2976703" cy="2884696"/>
          </a:xfrm>
          <a:custGeom>
            <a:avLst/>
            <a:gdLst/>
            <a:ahLst/>
            <a:cxnLst/>
            <a:rect l="l" t="t" r="r" b="b"/>
            <a:pathLst>
              <a:path w="2976703" h="2884696" extrusionOk="0">
                <a:moveTo>
                  <a:pt x="0" y="0"/>
                </a:moveTo>
                <a:lnTo>
                  <a:pt x="2976703" y="0"/>
                </a:lnTo>
                <a:lnTo>
                  <a:pt x="2976703" y="2884696"/>
                </a:lnTo>
                <a:lnTo>
                  <a:pt x="0" y="288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8DDE9FB8-30A9-77D5-BCF1-5A1410BBC095}"/>
              </a:ext>
            </a:extLst>
          </p:cNvPr>
          <p:cNvSpPr/>
          <p:nvPr/>
        </p:nvSpPr>
        <p:spPr>
          <a:xfrm>
            <a:off x="7297182" y="8185028"/>
            <a:ext cx="2456078" cy="1813032"/>
          </a:xfrm>
          <a:custGeom>
            <a:avLst/>
            <a:gdLst/>
            <a:ahLst/>
            <a:cxnLst/>
            <a:rect l="l" t="t" r="r" b="b"/>
            <a:pathLst>
              <a:path w="2456078" h="1813032" extrusionOk="0">
                <a:moveTo>
                  <a:pt x="0" y="0"/>
                </a:moveTo>
                <a:lnTo>
                  <a:pt x="2456078" y="0"/>
                </a:lnTo>
                <a:lnTo>
                  <a:pt x="2456078" y="1813032"/>
                </a:lnTo>
                <a:lnTo>
                  <a:pt x="0" y="1813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21AE0AF5-509B-7D23-B2DF-2F368A79427A}"/>
              </a:ext>
            </a:extLst>
          </p:cNvPr>
          <p:cNvSpPr/>
          <p:nvPr/>
        </p:nvSpPr>
        <p:spPr>
          <a:xfrm>
            <a:off x="2553401" y="9521992"/>
            <a:ext cx="1590485" cy="1003452"/>
          </a:xfrm>
          <a:custGeom>
            <a:avLst/>
            <a:gdLst/>
            <a:ahLst/>
            <a:cxnLst/>
            <a:rect l="l" t="t" r="r" b="b"/>
            <a:pathLst>
              <a:path w="1590485" h="1003452" extrusionOk="0">
                <a:moveTo>
                  <a:pt x="0" y="0"/>
                </a:moveTo>
                <a:lnTo>
                  <a:pt x="1590485" y="0"/>
                </a:lnTo>
                <a:lnTo>
                  <a:pt x="1590485" y="1003451"/>
                </a:lnTo>
                <a:lnTo>
                  <a:pt x="0" y="1003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p23">
            <a:extLst>
              <a:ext uri="{FF2B5EF4-FFF2-40B4-BE49-F238E27FC236}">
                <a16:creationId xmlns:a16="http://schemas.microsoft.com/office/drawing/2014/main" id="{442DC8B2-B8C1-7F6C-71BB-79E26739B3ED}"/>
              </a:ext>
            </a:extLst>
          </p:cNvPr>
          <p:cNvSpPr/>
          <p:nvPr/>
        </p:nvSpPr>
        <p:spPr>
          <a:xfrm>
            <a:off x="6177838" y="9470677"/>
            <a:ext cx="563293" cy="527383"/>
          </a:xfrm>
          <a:custGeom>
            <a:avLst/>
            <a:gdLst/>
            <a:ahLst/>
            <a:cxnLst/>
            <a:rect l="l" t="t" r="r" b="b"/>
            <a:pathLst>
              <a:path w="563293" h="527383" extrusionOk="0">
                <a:moveTo>
                  <a:pt x="0" y="0"/>
                </a:moveTo>
                <a:lnTo>
                  <a:pt x="563293" y="0"/>
                </a:lnTo>
                <a:lnTo>
                  <a:pt x="563293" y="527383"/>
                </a:lnTo>
                <a:lnTo>
                  <a:pt x="0" y="527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3">
            <a:extLst>
              <a:ext uri="{FF2B5EF4-FFF2-40B4-BE49-F238E27FC236}">
                <a16:creationId xmlns:a16="http://schemas.microsoft.com/office/drawing/2014/main" id="{3476293A-ADE3-B0E6-3A94-AF7BED759A28}"/>
              </a:ext>
            </a:extLst>
          </p:cNvPr>
          <p:cNvSpPr/>
          <p:nvPr/>
        </p:nvSpPr>
        <p:spPr>
          <a:xfrm>
            <a:off x="11596143" y="8282417"/>
            <a:ext cx="2155592" cy="1316871"/>
          </a:xfrm>
          <a:custGeom>
            <a:avLst/>
            <a:gdLst/>
            <a:ahLst/>
            <a:cxnLst/>
            <a:rect l="l" t="t" r="r" b="b"/>
            <a:pathLst>
              <a:path w="2155592" h="1316871" extrusionOk="0">
                <a:moveTo>
                  <a:pt x="0" y="0"/>
                </a:moveTo>
                <a:lnTo>
                  <a:pt x="2155592" y="0"/>
                </a:lnTo>
                <a:lnTo>
                  <a:pt x="2155592" y="1316871"/>
                </a:lnTo>
                <a:lnTo>
                  <a:pt x="0" y="1316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3">
            <a:extLst>
              <a:ext uri="{FF2B5EF4-FFF2-40B4-BE49-F238E27FC236}">
                <a16:creationId xmlns:a16="http://schemas.microsoft.com/office/drawing/2014/main" id="{A7798FCC-34E7-20C7-1F0D-B5A622602B08}"/>
              </a:ext>
            </a:extLst>
          </p:cNvPr>
          <p:cNvSpPr txBox="1"/>
          <p:nvPr/>
        </p:nvSpPr>
        <p:spPr>
          <a:xfrm>
            <a:off x="1028700" y="576742"/>
            <a:ext cx="162306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Next Actions</a:t>
            </a:r>
            <a:endParaRPr sz="8000" dirty="0"/>
          </a:p>
        </p:txBody>
      </p:sp>
      <p:sp>
        <p:nvSpPr>
          <p:cNvPr id="2" name="Google Shape;161;p18">
            <a:extLst>
              <a:ext uri="{FF2B5EF4-FFF2-40B4-BE49-F238E27FC236}">
                <a16:creationId xmlns:a16="http://schemas.microsoft.com/office/drawing/2014/main" id="{7DD1409A-FFD8-FB9E-559C-9CB775AE22D8}"/>
              </a:ext>
            </a:extLst>
          </p:cNvPr>
          <p:cNvSpPr txBox="1"/>
          <p:nvPr/>
        </p:nvSpPr>
        <p:spPr>
          <a:xfrm>
            <a:off x="1314120" y="2384590"/>
            <a:ext cx="3061938" cy="425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R="0" lvl="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Random Forest</a:t>
            </a:r>
            <a:r>
              <a:rPr lang="en-US" sz="2400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, being the superior model in predicting online and offline donations, will be used in Hyperparameter Tuning</a:t>
            </a:r>
            <a:endParaRPr lang="en-US" sz="2400" b="0" i="0" u="none" strike="noStrike" cap="none" dirty="0">
              <a:solidFill>
                <a:schemeClr val="dk1"/>
              </a:solidFill>
              <a:latin typeface="Palatino Linotype" panose="02040502050505030304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1;p18">
            <a:extLst>
              <a:ext uri="{FF2B5EF4-FFF2-40B4-BE49-F238E27FC236}">
                <a16:creationId xmlns:a16="http://schemas.microsoft.com/office/drawing/2014/main" id="{A74661BA-6BE6-FA45-FABA-B00280E73D15}"/>
              </a:ext>
            </a:extLst>
          </p:cNvPr>
          <p:cNvSpPr txBox="1"/>
          <p:nvPr/>
        </p:nvSpPr>
        <p:spPr>
          <a:xfrm>
            <a:off x="5523862" y="2384590"/>
            <a:ext cx="3061938" cy="275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R="0" lvl="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Get more insights and clarity in the result of the clustering visualization.</a:t>
            </a:r>
          </a:p>
        </p:txBody>
      </p:sp>
      <p:sp>
        <p:nvSpPr>
          <p:cNvPr id="4" name="Google Shape;161;p18">
            <a:extLst>
              <a:ext uri="{FF2B5EF4-FFF2-40B4-BE49-F238E27FC236}">
                <a16:creationId xmlns:a16="http://schemas.microsoft.com/office/drawing/2014/main" id="{7FA4BC5B-09BE-D650-2B30-61BBB3A823E9}"/>
              </a:ext>
            </a:extLst>
          </p:cNvPr>
          <p:cNvSpPr txBox="1"/>
          <p:nvPr/>
        </p:nvSpPr>
        <p:spPr>
          <a:xfrm>
            <a:off x="9878148" y="2385209"/>
            <a:ext cx="3061938" cy="275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R="0" lvl="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Form recommendations based on the results of the time-series data.</a:t>
            </a:r>
          </a:p>
        </p:txBody>
      </p:sp>
      <p:sp>
        <p:nvSpPr>
          <p:cNvPr id="5" name="Google Shape;161;p18">
            <a:extLst>
              <a:ext uri="{FF2B5EF4-FFF2-40B4-BE49-F238E27FC236}">
                <a16:creationId xmlns:a16="http://schemas.microsoft.com/office/drawing/2014/main" id="{0DD56CB3-ECF7-E27C-34B9-C4A05EA625B1}"/>
              </a:ext>
            </a:extLst>
          </p:cNvPr>
          <p:cNvSpPr txBox="1"/>
          <p:nvPr/>
        </p:nvSpPr>
        <p:spPr>
          <a:xfrm>
            <a:off x="13911942" y="2384590"/>
            <a:ext cx="3061938" cy="1240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R="0" lvl="0" rtl="0">
              <a:lnSpc>
                <a:spcPct val="13694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Palatino Linotype" panose="02040502050505030304" pitchFamily="18" charset="0"/>
                <a:ea typeface="Calibri"/>
                <a:cs typeface="Calibri"/>
                <a:sym typeface="Calibri"/>
              </a:rPr>
              <a:t>Summarize the result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1987348777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231</Words>
  <Application>Microsoft Office PowerPoint</Application>
  <PresentationFormat>Custom</PresentationFormat>
  <Paragraphs>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Londrina Solid</vt:lpstr>
      <vt:lpstr>Calibri</vt:lpstr>
      <vt:lpstr>Arial</vt:lpstr>
      <vt:lpstr>Cascadia Code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Kristopher Albano</dc:creator>
  <cp:lastModifiedBy>Kristopher Albano</cp:lastModifiedBy>
  <cp:revision>12</cp:revision>
  <dcterms:modified xsi:type="dcterms:W3CDTF">2025-01-07T00:12:55Z</dcterms:modified>
</cp:coreProperties>
</file>